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89" r:id="rId3"/>
    <p:sldId id="257" r:id="rId4"/>
    <p:sldId id="283" r:id="rId5"/>
    <p:sldId id="258" r:id="rId6"/>
    <p:sldId id="284" r:id="rId7"/>
    <p:sldId id="275" r:id="rId8"/>
    <p:sldId id="271" r:id="rId9"/>
    <p:sldId id="269" r:id="rId10"/>
    <p:sldId id="276" r:id="rId11"/>
    <p:sldId id="272" r:id="rId12"/>
    <p:sldId id="273" r:id="rId13"/>
    <p:sldId id="279" r:id="rId14"/>
    <p:sldId id="290" r:id="rId15"/>
    <p:sldId id="280" r:id="rId16"/>
    <p:sldId id="287" r:id="rId17"/>
    <p:sldId id="263" r:id="rId18"/>
    <p:sldId id="264" r:id="rId19"/>
    <p:sldId id="286" r:id="rId20"/>
    <p:sldId id="291" r:id="rId21"/>
    <p:sldId id="288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00"/>
    <a:srgbClr val="000099"/>
    <a:srgbClr val="D5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017C3-164A-4D76-8CB8-8EABF49C8251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162E2D-D9F4-47C5-835F-12EE1025C9A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900" b="1" dirty="0" smtClean="0"/>
            <a:t>Cooler made from recycled and easily available materials.</a:t>
          </a:r>
          <a:endParaRPr lang="en-US" sz="1900" dirty="0"/>
        </a:p>
      </dgm:t>
    </dgm:pt>
    <dgm:pt modelId="{E20C99C5-2ECC-45EF-B48E-4EA3E9E70D23}" type="parTrans" cxnId="{F81C4E43-1320-4384-B6B3-B70FB4B934A2}">
      <dgm:prSet/>
      <dgm:spPr/>
      <dgm:t>
        <a:bodyPr/>
        <a:lstStyle/>
        <a:p>
          <a:endParaRPr lang="en-US"/>
        </a:p>
      </dgm:t>
    </dgm:pt>
    <dgm:pt modelId="{FE55F953-0B21-40D3-B480-0A72FA9EFDBC}" type="sibTrans" cxnId="{F81C4E43-1320-4384-B6B3-B70FB4B934A2}">
      <dgm:prSet/>
      <dgm:spPr/>
      <dgm:t>
        <a:bodyPr/>
        <a:lstStyle/>
        <a:p>
          <a:endParaRPr lang="en-US"/>
        </a:p>
      </dgm:t>
    </dgm:pt>
    <dgm:pt modelId="{C633438E-7356-4EB7-BD01-57B6C096A6F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900" b="1" dirty="0" smtClean="0"/>
            <a:t>Provides cooling  comfort in hot areas with no or minimal electricity supply</a:t>
          </a:r>
          <a:endParaRPr lang="en-US" sz="1900" b="1" dirty="0"/>
        </a:p>
      </dgm:t>
    </dgm:pt>
    <dgm:pt modelId="{45208DD0-464F-4EFA-A9AE-AE02015BB762}" type="parTrans" cxnId="{0671E23C-77D9-4EFC-A2B5-BEBFA2DCB85D}">
      <dgm:prSet/>
      <dgm:spPr/>
      <dgm:t>
        <a:bodyPr/>
        <a:lstStyle/>
        <a:p>
          <a:endParaRPr lang="en-US"/>
        </a:p>
      </dgm:t>
    </dgm:pt>
    <dgm:pt modelId="{2E5EE1C8-B5F0-4B1D-8061-B10A4AE67E82}" type="sibTrans" cxnId="{0671E23C-77D9-4EFC-A2B5-BEBFA2DCB85D}">
      <dgm:prSet/>
      <dgm:spPr/>
      <dgm:t>
        <a:bodyPr/>
        <a:lstStyle/>
        <a:p>
          <a:endParaRPr lang="en-US"/>
        </a:p>
      </dgm:t>
    </dgm:pt>
    <dgm:pt modelId="{316B23F3-D513-460E-A04F-4AB380CF563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900" b="1" dirty="0" smtClean="0"/>
            <a:t>Low cost to own and use</a:t>
          </a:r>
          <a:endParaRPr lang="en-US" sz="1900" b="1" dirty="0"/>
        </a:p>
      </dgm:t>
    </dgm:pt>
    <dgm:pt modelId="{2D8551AF-DE68-4350-997B-FDBCD621636B}" type="parTrans" cxnId="{FDB3F7DF-29AC-45F3-A747-78A1407BB812}">
      <dgm:prSet/>
      <dgm:spPr/>
      <dgm:t>
        <a:bodyPr/>
        <a:lstStyle/>
        <a:p>
          <a:endParaRPr lang="en-US"/>
        </a:p>
      </dgm:t>
    </dgm:pt>
    <dgm:pt modelId="{DF620578-0C1B-4A68-BC5F-B718D633F32C}" type="sibTrans" cxnId="{FDB3F7DF-29AC-45F3-A747-78A1407BB812}">
      <dgm:prSet/>
      <dgm:spPr/>
      <dgm:t>
        <a:bodyPr/>
        <a:lstStyle/>
        <a:p>
          <a:endParaRPr lang="en-US"/>
        </a:p>
      </dgm:t>
    </dgm:pt>
    <dgm:pt modelId="{D77351AE-A78D-47AD-9F4F-E1F19DB8DF69}" type="pres">
      <dgm:prSet presAssocID="{6EB017C3-164A-4D76-8CB8-8EABF49C82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FFFC2-3FBE-4D8D-9CCD-4ED2B87B87CC}" type="pres">
      <dgm:prSet presAssocID="{6EB017C3-164A-4D76-8CB8-8EABF49C8251}" presName="arrow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BD2F51D6-FE8B-4BA1-B8D0-AE6D76BE57B2}" type="pres">
      <dgm:prSet presAssocID="{6EB017C3-164A-4D76-8CB8-8EABF49C8251}" presName="linearProcess" presStyleCnt="0"/>
      <dgm:spPr/>
    </dgm:pt>
    <dgm:pt modelId="{541F3D42-BD8F-4960-BD6C-F66F20376CBB}" type="pres">
      <dgm:prSet presAssocID="{4E162E2D-D9F4-47C5-835F-12EE1025C9A1}" presName="textNode" presStyleLbl="node1" presStyleIdx="0" presStyleCnt="3" custScaleX="111691" custScaleY="113695" custLinFactX="-3833" custLinFactNeighborX="-100000" custLinFactNeighborY="1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736D0-632B-4A7B-A24B-DAC139DE8859}" type="pres">
      <dgm:prSet presAssocID="{FE55F953-0B21-40D3-B480-0A72FA9EFDBC}" presName="sibTrans" presStyleCnt="0"/>
      <dgm:spPr/>
    </dgm:pt>
    <dgm:pt modelId="{1A6EEF91-F725-4891-A9D8-6CA188104575}" type="pres">
      <dgm:prSet presAssocID="{C633438E-7356-4EB7-BD01-57B6C096A6FD}" presName="textNode" presStyleLbl="node1" presStyleIdx="1" presStyleCnt="3" custScaleX="108365" custScaleY="111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B1599-0947-47F4-86E0-CB41C7FA8E37}" type="pres">
      <dgm:prSet presAssocID="{2E5EE1C8-B5F0-4B1D-8061-B10A4AE67E82}" presName="sibTrans" presStyleCnt="0"/>
      <dgm:spPr/>
    </dgm:pt>
    <dgm:pt modelId="{E71D8A03-836A-4C1E-8C13-282635E85D10}" type="pres">
      <dgm:prSet presAssocID="{316B23F3-D513-460E-A04F-4AB380CF563E}" presName="textNode" presStyleLbl="node1" presStyleIdx="2" presStyleCnt="3" custScaleX="111633" custScaleY="109189" custLinFactNeighborX="-41943" custLinFactNeighborY="-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C4E43-1320-4384-B6B3-B70FB4B934A2}" srcId="{6EB017C3-164A-4D76-8CB8-8EABF49C8251}" destId="{4E162E2D-D9F4-47C5-835F-12EE1025C9A1}" srcOrd="0" destOrd="0" parTransId="{E20C99C5-2ECC-45EF-B48E-4EA3E9E70D23}" sibTransId="{FE55F953-0B21-40D3-B480-0A72FA9EFDBC}"/>
    <dgm:cxn modelId="{EFC2FB7E-B37E-4939-BA69-D6787862A4F8}" type="presOf" srcId="{316B23F3-D513-460E-A04F-4AB380CF563E}" destId="{E71D8A03-836A-4C1E-8C13-282635E85D10}" srcOrd="0" destOrd="0" presId="urn:microsoft.com/office/officeart/2005/8/layout/hProcess9"/>
    <dgm:cxn modelId="{A3001527-EC6D-4335-BE8C-DD2D889C8B31}" type="presOf" srcId="{4E162E2D-D9F4-47C5-835F-12EE1025C9A1}" destId="{541F3D42-BD8F-4960-BD6C-F66F20376CBB}" srcOrd="0" destOrd="0" presId="urn:microsoft.com/office/officeart/2005/8/layout/hProcess9"/>
    <dgm:cxn modelId="{0671E23C-77D9-4EFC-A2B5-BEBFA2DCB85D}" srcId="{6EB017C3-164A-4D76-8CB8-8EABF49C8251}" destId="{C633438E-7356-4EB7-BD01-57B6C096A6FD}" srcOrd="1" destOrd="0" parTransId="{45208DD0-464F-4EFA-A9AE-AE02015BB762}" sibTransId="{2E5EE1C8-B5F0-4B1D-8061-B10A4AE67E82}"/>
    <dgm:cxn modelId="{D6FACC6E-3B9A-43CF-8788-631798BEA215}" type="presOf" srcId="{C633438E-7356-4EB7-BD01-57B6C096A6FD}" destId="{1A6EEF91-F725-4891-A9D8-6CA188104575}" srcOrd="0" destOrd="0" presId="urn:microsoft.com/office/officeart/2005/8/layout/hProcess9"/>
    <dgm:cxn modelId="{6C5F5BED-4B0E-4A26-B5AC-7125D6A207B3}" type="presOf" srcId="{6EB017C3-164A-4D76-8CB8-8EABF49C8251}" destId="{D77351AE-A78D-47AD-9F4F-E1F19DB8DF69}" srcOrd="0" destOrd="0" presId="urn:microsoft.com/office/officeart/2005/8/layout/hProcess9"/>
    <dgm:cxn modelId="{FDB3F7DF-29AC-45F3-A747-78A1407BB812}" srcId="{6EB017C3-164A-4D76-8CB8-8EABF49C8251}" destId="{316B23F3-D513-460E-A04F-4AB380CF563E}" srcOrd="2" destOrd="0" parTransId="{2D8551AF-DE68-4350-997B-FDBCD621636B}" sibTransId="{DF620578-0C1B-4A68-BC5F-B718D633F32C}"/>
    <dgm:cxn modelId="{83BD66E5-099F-4EAB-AE1B-34DAD7094D37}" type="presParOf" srcId="{D77351AE-A78D-47AD-9F4F-E1F19DB8DF69}" destId="{B28FFFC2-3FBE-4D8D-9CCD-4ED2B87B87CC}" srcOrd="0" destOrd="0" presId="urn:microsoft.com/office/officeart/2005/8/layout/hProcess9"/>
    <dgm:cxn modelId="{9DD4162F-D2DC-48FD-A14E-0E457AEAE8A0}" type="presParOf" srcId="{D77351AE-A78D-47AD-9F4F-E1F19DB8DF69}" destId="{BD2F51D6-FE8B-4BA1-B8D0-AE6D76BE57B2}" srcOrd="1" destOrd="0" presId="urn:microsoft.com/office/officeart/2005/8/layout/hProcess9"/>
    <dgm:cxn modelId="{01B5E03E-6391-4C7C-B83F-95834E5CF67F}" type="presParOf" srcId="{BD2F51D6-FE8B-4BA1-B8D0-AE6D76BE57B2}" destId="{541F3D42-BD8F-4960-BD6C-F66F20376CBB}" srcOrd="0" destOrd="0" presId="urn:microsoft.com/office/officeart/2005/8/layout/hProcess9"/>
    <dgm:cxn modelId="{AB2A2E19-8E6D-44B3-B864-A819707B1293}" type="presParOf" srcId="{BD2F51D6-FE8B-4BA1-B8D0-AE6D76BE57B2}" destId="{C50736D0-632B-4A7B-A24B-DAC139DE8859}" srcOrd="1" destOrd="0" presId="urn:microsoft.com/office/officeart/2005/8/layout/hProcess9"/>
    <dgm:cxn modelId="{3676278C-89A7-439B-87B8-6C24D38DE882}" type="presParOf" srcId="{BD2F51D6-FE8B-4BA1-B8D0-AE6D76BE57B2}" destId="{1A6EEF91-F725-4891-A9D8-6CA188104575}" srcOrd="2" destOrd="0" presId="urn:microsoft.com/office/officeart/2005/8/layout/hProcess9"/>
    <dgm:cxn modelId="{D13DC2A6-63F6-4581-87A6-37D42AEFC68C}" type="presParOf" srcId="{BD2F51D6-FE8B-4BA1-B8D0-AE6D76BE57B2}" destId="{033B1599-0947-47F4-86E0-CB41C7FA8E37}" srcOrd="3" destOrd="0" presId="urn:microsoft.com/office/officeart/2005/8/layout/hProcess9"/>
    <dgm:cxn modelId="{C44EFDBC-DCB7-4A5B-A866-CC7EE1A7017F}" type="presParOf" srcId="{BD2F51D6-FE8B-4BA1-B8D0-AE6D76BE57B2}" destId="{E71D8A03-836A-4C1E-8C13-282635E85D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67270-FAF5-4D0E-9CB0-D46240CDC3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C9443-023B-47B6-AB8A-DC4A26B2CA6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rgbClr val="000099"/>
              </a:solidFill>
            </a:rPr>
            <a:t>Body: </a:t>
          </a:r>
          <a:r>
            <a:rPr lang="en-US" b="1" dirty="0" smtClean="0"/>
            <a:t>4-sided 50 litre oil box</a:t>
          </a:r>
          <a:endParaRPr lang="en-US" dirty="0"/>
        </a:p>
      </dgm:t>
    </dgm:pt>
    <dgm:pt modelId="{31818577-7356-4C90-890D-2D816C641F86}" type="parTrans" cxnId="{48B1D2DE-137B-42D2-9901-D2C363597123}">
      <dgm:prSet/>
      <dgm:spPr/>
      <dgm:t>
        <a:bodyPr/>
        <a:lstStyle/>
        <a:p>
          <a:endParaRPr lang="en-US"/>
        </a:p>
      </dgm:t>
    </dgm:pt>
    <dgm:pt modelId="{D4393554-BD94-4DDF-B9D9-C1D98CE46EA3}" type="sibTrans" cxnId="{48B1D2DE-137B-42D2-9901-D2C363597123}">
      <dgm:prSet/>
      <dgm:spPr/>
      <dgm:t>
        <a:bodyPr/>
        <a:lstStyle/>
        <a:p>
          <a:endParaRPr lang="en-US"/>
        </a:p>
      </dgm:t>
    </dgm:pt>
    <dgm:pt modelId="{B5EAEDFF-F60B-4CD8-AABC-E75B0FF26B7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rgbClr val="000099"/>
              </a:solidFill>
            </a:rPr>
            <a:t>Front side: </a:t>
          </a:r>
          <a:r>
            <a:rPr lang="en-US" b="1" dirty="0" smtClean="0"/>
            <a:t>Circular opening + Plastic fan blades</a:t>
          </a:r>
          <a:endParaRPr lang="en-US" dirty="0"/>
        </a:p>
      </dgm:t>
    </dgm:pt>
    <dgm:pt modelId="{58337DDD-F019-48EC-85BA-ADAF3B175606}" type="parTrans" cxnId="{99EB5436-90CF-41A5-B080-FBABCB8A1B46}">
      <dgm:prSet/>
      <dgm:spPr/>
      <dgm:t>
        <a:bodyPr/>
        <a:lstStyle/>
        <a:p>
          <a:endParaRPr lang="en-US"/>
        </a:p>
      </dgm:t>
    </dgm:pt>
    <dgm:pt modelId="{6EA13D9F-5B67-4079-BA72-43B56BDD3738}" type="sibTrans" cxnId="{99EB5436-90CF-41A5-B080-FBABCB8A1B46}">
      <dgm:prSet/>
      <dgm:spPr/>
      <dgm:t>
        <a:bodyPr/>
        <a:lstStyle/>
        <a:p>
          <a:endParaRPr lang="en-US"/>
        </a:p>
      </dgm:t>
    </dgm:pt>
    <dgm:pt modelId="{EB51D9D9-1AB0-4E7A-BEB0-00EEF9E94EE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rgbClr val="000099"/>
              </a:solidFill>
            </a:rPr>
            <a:t>Rear side: </a:t>
          </a:r>
          <a:r>
            <a:rPr lang="en-US" b="1" dirty="0" smtClean="0"/>
            <a:t>Rectangular opening + Cooler Pad</a:t>
          </a:r>
          <a:endParaRPr lang="en-US" dirty="0"/>
        </a:p>
      </dgm:t>
    </dgm:pt>
    <dgm:pt modelId="{7BEE67B5-9A5B-421D-9CC8-FE14216DFF29}" type="parTrans" cxnId="{6856DCAB-1870-4213-9A88-680249A351CD}">
      <dgm:prSet/>
      <dgm:spPr/>
      <dgm:t>
        <a:bodyPr/>
        <a:lstStyle/>
        <a:p>
          <a:endParaRPr lang="en-US"/>
        </a:p>
      </dgm:t>
    </dgm:pt>
    <dgm:pt modelId="{1CFF7597-1C21-42BE-8017-9BE0A096BF82}" type="sibTrans" cxnId="{6856DCAB-1870-4213-9A88-680249A351CD}">
      <dgm:prSet/>
      <dgm:spPr/>
      <dgm:t>
        <a:bodyPr/>
        <a:lstStyle/>
        <a:p>
          <a:endParaRPr lang="en-US"/>
        </a:p>
      </dgm:t>
    </dgm:pt>
    <dgm:pt modelId="{1F15E85F-701C-4CDF-973C-E73DCF06FF99}" type="pres">
      <dgm:prSet presAssocID="{E3C67270-FAF5-4D0E-9CB0-D46240CDC3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AE8C34-025E-4A78-AF47-23BD215702E8}" type="pres">
      <dgm:prSet presAssocID="{912C9443-023B-47B6-AB8A-DC4A26B2CA67}" presName="root" presStyleCnt="0"/>
      <dgm:spPr/>
    </dgm:pt>
    <dgm:pt modelId="{5074617A-A9CB-4B66-9C4F-459F953F4449}" type="pres">
      <dgm:prSet presAssocID="{912C9443-023B-47B6-AB8A-DC4A26B2CA67}" presName="rootComposite" presStyleCnt="0"/>
      <dgm:spPr/>
    </dgm:pt>
    <dgm:pt modelId="{14D875D9-7B7D-4205-9A85-3C2FC9D3FB14}" type="pres">
      <dgm:prSet presAssocID="{912C9443-023B-47B6-AB8A-DC4A26B2CA67}" presName="rootText" presStyleLbl="node1" presStyleIdx="0" presStyleCnt="3"/>
      <dgm:spPr/>
      <dgm:t>
        <a:bodyPr/>
        <a:lstStyle/>
        <a:p>
          <a:endParaRPr lang="en-US"/>
        </a:p>
      </dgm:t>
    </dgm:pt>
    <dgm:pt modelId="{C1102D90-B4F6-4083-9AA1-DE586017A436}" type="pres">
      <dgm:prSet presAssocID="{912C9443-023B-47B6-AB8A-DC4A26B2CA67}" presName="rootConnector" presStyleLbl="node1" presStyleIdx="0" presStyleCnt="3"/>
      <dgm:spPr/>
      <dgm:t>
        <a:bodyPr/>
        <a:lstStyle/>
        <a:p>
          <a:endParaRPr lang="en-US"/>
        </a:p>
      </dgm:t>
    </dgm:pt>
    <dgm:pt modelId="{A172C621-B873-440B-A9ED-8A830C96E58D}" type="pres">
      <dgm:prSet presAssocID="{912C9443-023B-47B6-AB8A-DC4A26B2CA67}" presName="childShape" presStyleCnt="0"/>
      <dgm:spPr/>
    </dgm:pt>
    <dgm:pt modelId="{A4D50A39-8810-4A59-A372-792518092F38}" type="pres">
      <dgm:prSet presAssocID="{B5EAEDFF-F60B-4CD8-AABC-E75B0FF26B7D}" presName="root" presStyleCnt="0"/>
      <dgm:spPr/>
    </dgm:pt>
    <dgm:pt modelId="{295B61E1-076A-476C-A78A-F6E92A4420F2}" type="pres">
      <dgm:prSet presAssocID="{B5EAEDFF-F60B-4CD8-AABC-E75B0FF26B7D}" presName="rootComposite" presStyleCnt="0"/>
      <dgm:spPr/>
    </dgm:pt>
    <dgm:pt modelId="{51D2DF57-9933-445C-B912-D169163737D6}" type="pres">
      <dgm:prSet presAssocID="{B5EAEDFF-F60B-4CD8-AABC-E75B0FF26B7D}" presName="rootText" presStyleLbl="node1" presStyleIdx="1" presStyleCnt="3"/>
      <dgm:spPr/>
      <dgm:t>
        <a:bodyPr/>
        <a:lstStyle/>
        <a:p>
          <a:endParaRPr lang="en-US"/>
        </a:p>
      </dgm:t>
    </dgm:pt>
    <dgm:pt modelId="{1B110007-0482-4F8F-88FB-BE2F0D31E416}" type="pres">
      <dgm:prSet presAssocID="{B5EAEDFF-F60B-4CD8-AABC-E75B0FF26B7D}" presName="rootConnector" presStyleLbl="node1" presStyleIdx="1" presStyleCnt="3"/>
      <dgm:spPr/>
      <dgm:t>
        <a:bodyPr/>
        <a:lstStyle/>
        <a:p>
          <a:endParaRPr lang="en-US"/>
        </a:p>
      </dgm:t>
    </dgm:pt>
    <dgm:pt modelId="{C5F543E7-1F37-434F-B4D3-7B38C5601FF0}" type="pres">
      <dgm:prSet presAssocID="{B5EAEDFF-F60B-4CD8-AABC-E75B0FF26B7D}" presName="childShape" presStyleCnt="0"/>
      <dgm:spPr/>
    </dgm:pt>
    <dgm:pt modelId="{01016C5F-1D50-4338-9BBC-2500DEC6E1A8}" type="pres">
      <dgm:prSet presAssocID="{EB51D9D9-1AB0-4E7A-BEB0-00EEF9E94EE5}" presName="root" presStyleCnt="0"/>
      <dgm:spPr/>
    </dgm:pt>
    <dgm:pt modelId="{1579177F-4D83-4D74-9B6E-A551469889BC}" type="pres">
      <dgm:prSet presAssocID="{EB51D9D9-1AB0-4E7A-BEB0-00EEF9E94EE5}" presName="rootComposite" presStyleCnt="0"/>
      <dgm:spPr/>
    </dgm:pt>
    <dgm:pt modelId="{C4CA7AEF-CAC8-488E-B56A-275098E8729A}" type="pres">
      <dgm:prSet presAssocID="{EB51D9D9-1AB0-4E7A-BEB0-00EEF9E94EE5}" presName="rootText" presStyleLbl="node1" presStyleIdx="2" presStyleCnt="3" custLinFactNeighborX="1847" custLinFactNeighborY="149"/>
      <dgm:spPr/>
      <dgm:t>
        <a:bodyPr/>
        <a:lstStyle/>
        <a:p>
          <a:endParaRPr lang="en-US"/>
        </a:p>
      </dgm:t>
    </dgm:pt>
    <dgm:pt modelId="{E495F7E5-9EB4-47E9-B8DC-7D1500D155CC}" type="pres">
      <dgm:prSet presAssocID="{EB51D9D9-1AB0-4E7A-BEB0-00EEF9E94EE5}" presName="rootConnector" presStyleLbl="node1" presStyleIdx="2" presStyleCnt="3"/>
      <dgm:spPr/>
      <dgm:t>
        <a:bodyPr/>
        <a:lstStyle/>
        <a:p>
          <a:endParaRPr lang="en-US"/>
        </a:p>
      </dgm:t>
    </dgm:pt>
    <dgm:pt modelId="{AEE626CB-E6FA-4FAD-B925-A404DC039B7F}" type="pres">
      <dgm:prSet presAssocID="{EB51D9D9-1AB0-4E7A-BEB0-00EEF9E94EE5}" presName="childShape" presStyleCnt="0"/>
      <dgm:spPr/>
    </dgm:pt>
  </dgm:ptLst>
  <dgm:cxnLst>
    <dgm:cxn modelId="{467B25E1-7D66-4BCB-BBA8-308850FF9A23}" type="presOf" srcId="{EB51D9D9-1AB0-4E7A-BEB0-00EEF9E94EE5}" destId="{E495F7E5-9EB4-47E9-B8DC-7D1500D155CC}" srcOrd="1" destOrd="0" presId="urn:microsoft.com/office/officeart/2005/8/layout/hierarchy3"/>
    <dgm:cxn modelId="{F1DE57F8-8597-4D16-BC20-3290C205BB53}" type="presOf" srcId="{B5EAEDFF-F60B-4CD8-AABC-E75B0FF26B7D}" destId="{1B110007-0482-4F8F-88FB-BE2F0D31E416}" srcOrd="1" destOrd="0" presId="urn:microsoft.com/office/officeart/2005/8/layout/hierarchy3"/>
    <dgm:cxn modelId="{33A2F59A-7674-4A98-A488-339CC0D414EE}" type="presOf" srcId="{EB51D9D9-1AB0-4E7A-BEB0-00EEF9E94EE5}" destId="{C4CA7AEF-CAC8-488E-B56A-275098E8729A}" srcOrd="0" destOrd="0" presId="urn:microsoft.com/office/officeart/2005/8/layout/hierarchy3"/>
    <dgm:cxn modelId="{99EB5436-90CF-41A5-B080-FBABCB8A1B46}" srcId="{E3C67270-FAF5-4D0E-9CB0-D46240CDC3C8}" destId="{B5EAEDFF-F60B-4CD8-AABC-E75B0FF26B7D}" srcOrd="1" destOrd="0" parTransId="{58337DDD-F019-48EC-85BA-ADAF3B175606}" sibTransId="{6EA13D9F-5B67-4079-BA72-43B56BDD3738}"/>
    <dgm:cxn modelId="{D1580C5E-B849-45F0-82F4-F55BEC47C006}" type="presOf" srcId="{B5EAEDFF-F60B-4CD8-AABC-E75B0FF26B7D}" destId="{51D2DF57-9933-445C-B912-D169163737D6}" srcOrd="0" destOrd="0" presId="urn:microsoft.com/office/officeart/2005/8/layout/hierarchy3"/>
    <dgm:cxn modelId="{50F7E155-43EF-4372-BE72-BC6182FF4BFA}" type="presOf" srcId="{E3C67270-FAF5-4D0E-9CB0-D46240CDC3C8}" destId="{1F15E85F-701C-4CDF-973C-E73DCF06FF99}" srcOrd="0" destOrd="0" presId="urn:microsoft.com/office/officeart/2005/8/layout/hierarchy3"/>
    <dgm:cxn modelId="{73C90DB5-1683-4C26-87BD-0CFB27AE4B4B}" type="presOf" srcId="{912C9443-023B-47B6-AB8A-DC4A26B2CA67}" destId="{C1102D90-B4F6-4083-9AA1-DE586017A436}" srcOrd="1" destOrd="0" presId="urn:microsoft.com/office/officeart/2005/8/layout/hierarchy3"/>
    <dgm:cxn modelId="{48B1D2DE-137B-42D2-9901-D2C363597123}" srcId="{E3C67270-FAF5-4D0E-9CB0-D46240CDC3C8}" destId="{912C9443-023B-47B6-AB8A-DC4A26B2CA67}" srcOrd="0" destOrd="0" parTransId="{31818577-7356-4C90-890D-2D816C641F86}" sibTransId="{D4393554-BD94-4DDF-B9D9-C1D98CE46EA3}"/>
    <dgm:cxn modelId="{6856DCAB-1870-4213-9A88-680249A351CD}" srcId="{E3C67270-FAF5-4D0E-9CB0-D46240CDC3C8}" destId="{EB51D9D9-1AB0-4E7A-BEB0-00EEF9E94EE5}" srcOrd="2" destOrd="0" parTransId="{7BEE67B5-9A5B-421D-9CC8-FE14216DFF29}" sibTransId="{1CFF7597-1C21-42BE-8017-9BE0A096BF82}"/>
    <dgm:cxn modelId="{67520CE6-8D6F-46EE-BBC8-658EE7A36C2C}" type="presOf" srcId="{912C9443-023B-47B6-AB8A-DC4A26B2CA67}" destId="{14D875D9-7B7D-4205-9A85-3C2FC9D3FB14}" srcOrd="0" destOrd="0" presId="urn:microsoft.com/office/officeart/2005/8/layout/hierarchy3"/>
    <dgm:cxn modelId="{D076C9E7-7111-4E24-813F-B43D933C6B2D}" type="presParOf" srcId="{1F15E85F-701C-4CDF-973C-E73DCF06FF99}" destId="{A5AE8C34-025E-4A78-AF47-23BD215702E8}" srcOrd="0" destOrd="0" presId="urn:microsoft.com/office/officeart/2005/8/layout/hierarchy3"/>
    <dgm:cxn modelId="{92CB2D9D-59D2-4815-AB05-41A1314D7586}" type="presParOf" srcId="{A5AE8C34-025E-4A78-AF47-23BD215702E8}" destId="{5074617A-A9CB-4B66-9C4F-459F953F4449}" srcOrd="0" destOrd="0" presId="urn:microsoft.com/office/officeart/2005/8/layout/hierarchy3"/>
    <dgm:cxn modelId="{56512C83-48EC-48C3-B1D8-16E815C20F1F}" type="presParOf" srcId="{5074617A-A9CB-4B66-9C4F-459F953F4449}" destId="{14D875D9-7B7D-4205-9A85-3C2FC9D3FB14}" srcOrd="0" destOrd="0" presId="urn:microsoft.com/office/officeart/2005/8/layout/hierarchy3"/>
    <dgm:cxn modelId="{76B504E5-8C9B-40FF-8BDE-14A5519CBF4C}" type="presParOf" srcId="{5074617A-A9CB-4B66-9C4F-459F953F4449}" destId="{C1102D90-B4F6-4083-9AA1-DE586017A436}" srcOrd="1" destOrd="0" presId="urn:microsoft.com/office/officeart/2005/8/layout/hierarchy3"/>
    <dgm:cxn modelId="{C4E92D7A-B606-4C8D-939E-ACA9CD2369AF}" type="presParOf" srcId="{A5AE8C34-025E-4A78-AF47-23BD215702E8}" destId="{A172C621-B873-440B-A9ED-8A830C96E58D}" srcOrd="1" destOrd="0" presId="urn:microsoft.com/office/officeart/2005/8/layout/hierarchy3"/>
    <dgm:cxn modelId="{F832DB98-8439-4BD3-B34F-77D5BCD58B4C}" type="presParOf" srcId="{1F15E85F-701C-4CDF-973C-E73DCF06FF99}" destId="{A4D50A39-8810-4A59-A372-792518092F38}" srcOrd="1" destOrd="0" presId="urn:microsoft.com/office/officeart/2005/8/layout/hierarchy3"/>
    <dgm:cxn modelId="{AF807329-3149-4132-B63B-031CB6324106}" type="presParOf" srcId="{A4D50A39-8810-4A59-A372-792518092F38}" destId="{295B61E1-076A-476C-A78A-F6E92A4420F2}" srcOrd="0" destOrd="0" presId="urn:microsoft.com/office/officeart/2005/8/layout/hierarchy3"/>
    <dgm:cxn modelId="{0F145A9D-1184-4D2E-910C-985C09414F2E}" type="presParOf" srcId="{295B61E1-076A-476C-A78A-F6E92A4420F2}" destId="{51D2DF57-9933-445C-B912-D169163737D6}" srcOrd="0" destOrd="0" presId="urn:microsoft.com/office/officeart/2005/8/layout/hierarchy3"/>
    <dgm:cxn modelId="{66C69CE3-D61A-4074-AF7B-7B6C1F69780D}" type="presParOf" srcId="{295B61E1-076A-476C-A78A-F6E92A4420F2}" destId="{1B110007-0482-4F8F-88FB-BE2F0D31E416}" srcOrd="1" destOrd="0" presId="urn:microsoft.com/office/officeart/2005/8/layout/hierarchy3"/>
    <dgm:cxn modelId="{AA4F7DCD-9267-4BB6-87C3-DF70A753EA90}" type="presParOf" srcId="{A4D50A39-8810-4A59-A372-792518092F38}" destId="{C5F543E7-1F37-434F-B4D3-7B38C5601FF0}" srcOrd="1" destOrd="0" presId="urn:microsoft.com/office/officeart/2005/8/layout/hierarchy3"/>
    <dgm:cxn modelId="{D8512E14-7F18-4E3C-86BD-847C447A5B11}" type="presParOf" srcId="{1F15E85F-701C-4CDF-973C-E73DCF06FF99}" destId="{01016C5F-1D50-4338-9BBC-2500DEC6E1A8}" srcOrd="2" destOrd="0" presId="urn:microsoft.com/office/officeart/2005/8/layout/hierarchy3"/>
    <dgm:cxn modelId="{167B1EE3-47BB-4EB9-A993-EB511B6D8B0A}" type="presParOf" srcId="{01016C5F-1D50-4338-9BBC-2500DEC6E1A8}" destId="{1579177F-4D83-4D74-9B6E-A551469889BC}" srcOrd="0" destOrd="0" presId="urn:microsoft.com/office/officeart/2005/8/layout/hierarchy3"/>
    <dgm:cxn modelId="{10B96A03-56B3-45DD-BC83-EC4E72F56CE2}" type="presParOf" srcId="{1579177F-4D83-4D74-9B6E-A551469889BC}" destId="{C4CA7AEF-CAC8-488E-B56A-275098E8729A}" srcOrd="0" destOrd="0" presId="urn:microsoft.com/office/officeart/2005/8/layout/hierarchy3"/>
    <dgm:cxn modelId="{170B2624-39B5-4FD8-9E62-DE3EAD75F348}" type="presParOf" srcId="{1579177F-4D83-4D74-9B6E-A551469889BC}" destId="{E495F7E5-9EB4-47E9-B8DC-7D1500D155CC}" srcOrd="1" destOrd="0" presId="urn:microsoft.com/office/officeart/2005/8/layout/hierarchy3"/>
    <dgm:cxn modelId="{4720C918-C425-476C-A1AD-70CCA1BDF2C4}" type="presParOf" srcId="{01016C5F-1D50-4338-9BBC-2500DEC6E1A8}" destId="{AEE626CB-E6FA-4FAD-B925-A404DC039B7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B7AB6-F948-41B0-B7F0-B49DFB7E73D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0A8FAA6-1D7E-412E-BAA3-437EE177F04F}">
      <dgm:prSet custT="1"/>
      <dgm:spPr/>
      <dgm:t>
        <a:bodyPr/>
        <a:lstStyle/>
        <a:p>
          <a:pPr rtl="0"/>
          <a:r>
            <a:rPr lang="en-US" sz="2400" b="1" dirty="0" smtClean="0"/>
            <a:t>Top of the box sealed with cardboard</a:t>
          </a:r>
          <a:endParaRPr lang="en-US" sz="2400" dirty="0"/>
        </a:p>
      </dgm:t>
    </dgm:pt>
    <dgm:pt modelId="{8A006073-9BB0-4918-8301-84234EEE1947}" type="parTrans" cxnId="{54D5A232-F954-4E7B-B5FA-F9F41628DC73}">
      <dgm:prSet/>
      <dgm:spPr/>
      <dgm:t>
        <a:bodyPr/>
        <a:lstStyle/>
        <a:p>
          <a:endParaRPr lang="en-US"/>
        </a:p>
      </dgm:t>
    </dgm:pt>
    <dgm:pt modelId="{C53B527F-4418-4A28-876D-04266F603F81}" type="sibTrans" cxnId="{54D5A232-F954-4E7B-B5FA-F9F41628DC73}">
      <dgm:prSet/>
      <dgm:spPr/>
      <dgm:t>
        <a:bodyPr/>
        <a:lstStyle/>
        <a:p>
          <a:endParaRPr lang="en-US"/>
        </a:p>
      </dgm:t>
    </dgm:pt>
    <dgm:pt modelId="{9817362B-349F-4C24-A240-A2D14A8E1CA6}">
      <dgm:prSet custT="1"/>
      <dgm:spPr/>
      <dgm:t>
        <a:bodyPr/>
        <a:lstStyle/>
        <a:p>
          <a:pPr rtl="0"/>
          <a:r>
            <a:rPr lang="en-US" sz="2400" b="1" dirty="0" smtClean="0"/>
            <a:t>Water distribution tube connected from top of box to pump </a:t>
          </a:r>
          <a:endParaRPr lang="en-US" sz="2400" dirty="0"/>
        </a:p>
      </dgm:t>
    </dgm:pt>
    <dgm:pt modelId="{775CEA56-DB63-480E-8760-C4AADF02F7E5}" type="parTrans" cxnId="{392A228B-4E35-4FE3-B995-3205C54705DE}">
      <dgm:prSet/>
      <dgm:spPr/>
      <dgm:t>
        <a:bodyPr/>
        <a:lstStyle/>
        <a:p>
          <a:endParaRPr lang="en-US"/>
        </a:p>
      </dgm:t>
    </dgm:pt>
    <dgm:pt modelId="{B203B6AF-8B0B-4F88-89E7-E8B86E6A4AF6}" type="sibTrans" cxnId="{392A228B-4E35-4FE3-B995-3205C54705DE}">
      <dgm:prSet/>
      <dgm:spPr/>
      <dgm:t>
        <a:bodyPr/>
        <a:lstStyle/>
        <a:p>
          <a:endParaRPr lang="en-US"/>
        </a:p>
      </dgm:t>
    </dgm:pt>
    <dgm:pt modelId="{7478F40F-7769-4AE5-AE42-91EA387D6AC9}">
      <dgm:prSet custT="1"/>
      <dgm:spPr/>
      <dgm:t>
        <a:bodyPr/>
        <a:lstStyle/>
        <a:p>
          <a:pPr rtl="0"/>
          <a:r>
            <a:rPr lang="en-US" sz="2400" b="1" dirty="0" smtClean="0"/>
            <a:t>Submersible DC water pump placed inside the cooler body.</a:t>
          </a:r>
          <a:endParaRPr lang="en-US" sz="2400" dirty="0"/>
        </a:p>
      </dgm:t>
    </dgm:pt>
    <dgm:pt modelId="{A6623CB3-6AC9-452F-AC1E-C6EAB42FF89F}" type="parTrans" cxnId="{C5C83680-40B5-4F22-8DF9-4D1A07E7A0D0}">
      <dgm:prSet/>
      <dgm:spPr/>
      <dgm:t>
        <a:bodyPr/>
        <a:lstStyle/>
        <a:p>
          <a:endParaRPr lang="en-US"/>
        </a:p>
      </dgm:t>
    </dgm:pt>
    <dgm:pt modelId="{006E4831-D42F-43D5-8AC9-19A5AE160771}" type="sibTrans" cxnId="{C5C83680-40B5-4F22-8DF9-4D1A07E7A0D0}">
      <dgm:prSet/>
      <dgm:spPr/>
      <dgm:t>
        <a:bodyPr/>
        <a:lstStyle/>
        <a:p>
          <a:endParaRPr lang="en-US"/>
        </a:p>
      </dgm:t>
    </dgm:pt>
    <dgm:pt modelId="{5B49C536-6D59-429E-88FE-333B286C5D53}">
      <dgm:prSet custT="1"/>
      <dgm:spPr/>
      <dgm:t>
        <a:bodyPr/>
        <a:lstStyle/>
        <a:p>
          <a:pPr rtl="0"/>
          <a:r>
            <a:rPr lang="en-US" sz="2400" b="1" dirty="0" smtClean="0"/>
            <a:t>DC Water Pump and DC Fan Motor connected by wires to separate switches mounted on cooler body. </a:t>
          </a:r>
          <a:endParaRPr lang="en-US" sz="2400" dirty="0"/>
        </a:p>
      </dgm:t>
    </dgm:pt>
    <dgm:pt modelId="{95B5527D-5BA6-4D14-BC6A-6CC52184144D}" type="parTrans" cxnId="{344DA643-3790-4AD6-9E19-B8A8C48B3290}">
      <dgm:prSet/>
      <dgm:spPr/>
      <dgm:t>
        <a:bodyPr/>
        <a:lstStyle/>
        <a:p>
          <a:endParaRPr lang="en-US"/>
        </a:p>
      </dgm:t>
    </dgm:pt>
    <dgm:pt modelId="{17DA2E5D-636E-4018-927D-C3D0E1794A7F}" type="sibTrans" cxnId="{344DA643-3790-4AD6-9E19-B8A8C48B3290}">
      <dgm:prSet/>
      <dgm:spPr/>
      <dgm:t>
        <a:bodyPr/>
        <a:lstStyle/>
        <a:p>
          <a:endParaRPr lang="en-US"/>
        </a:p>
      </dgm:t>
    </dgm:pt>
    <dgm:pt modelId="{4620C8F4-0C49-4A39-8959-30EBBEC17BF6}">
      <dgm:prSet custT="1"/>
      <dgm:spPr/>
      <dgm:t>
        <a:bodyPr/>
        <a:lstStyle/>
        <a:p>
          <a:pPr rtl="0"/>
          <a:r>
            <a:rPr lang="en-US" sz="2400" b="1" dirty="0" smtClean="0"/>
            <a:t>Power source is 12 V battery.</a:t>
          </a:r>
          <a:endParaRPr lang="en-US" sz="2400" dirty="0"/>
        </a:p>
      </dgm:t>
    </dgm:pt>
    <dgm:pt modelId="{C0CCB312-BE84-4771-8020-CD3652424E58}" type="parTrans" cxnId="{671E5710-0D2D-4EAC-B66D-A8B58D43F4A4}">
      <dgm:prSet/>
      <dgm:spPr/>
      <dgm:t>
        <a:bodyPr/>
        <a:lstStyle/>
        <a:p>
          <a:endParaRPr lang="en-US"/>
        </a:p>
      </dgm:t>
    </dgm:pt>
    <dgm:pt modelId="{F6B8B44E-674B-4E8C-B3C5-31308ED1C309}" type="sibTrans" cxnId="{671E5710-0D2D-4EAC-B66D-A8B58D43F4A4}">
      <dgm:prSet/>
      <dgm:spPr/>
      <dgm:t>
        <a:bodyPr/>
        <a:lstStyle/>
        <a:p>
          <a:endParaRPr lang="en-US"/>
        </a:p>
      </dgm:t>
    </dgm:pt>
    <dgm:pt modelId="{E4074FA8-7466-4655-9D14-98C65636F27B}" type="pres">
      <dgm:prSet presAssocID="{061B7AB6-F948-41B0-B7F0-B49DFB7E7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796C7-6306-4EA3-A88A-D12721630E4C}" type="pres">
      <dgm:prSet presAssocID="{F0A8FAA6-1D7E-412E-BAA3-437EE177F0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69F3A-8826-468C-AD78-2DF68E67620F}" type="pres">
      <dgm:prSet presAssocID="{C53B527F-4418-4A28-876D-04266F603F81}" presName="spacer" presStyleCnt="0"/>
      <dgm:spPr/>
    </dgm:pt>
    <dgm:pt modelId="{D6EA6E8E-8849-465C-8EDC-68D3EB081364}" type="pres">
      <dgm:prSet presAssocID="{9817362B-349F-4C24-A240-A2D14A8E1C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4421C-5DC5-4DD2-8BBE-D9F99EB03711}" type="pres">
      <dgm:prSet presAssocID="{B203B6AF-8B0B-4F88-89E7-E8B86E6A4AF6}" presName="spacer" presStyleCnt="0"/>
      <dgm:spPr/>
    </dgm:pt>
    <dgm:pt modelId="{CD45070F-FFD9-41A4-9106-D60FB106E252}" type="pres">
      <dgm:prSet presAssocID="{7478F40F-7769-4AE5-AE42-91EA387D6AC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FC031-36D0-4296-9CDE-8F0293D2B01B}" type="pres">
      <dgm:prSet presAssocID="{006E4831-D42F-43D5-8AC9-19A5AE160771}" presName="spacer" presStyleCnt="0"/>
      <dgm:spPr/>
    </dgm:pt>
    <dgm:pt modelId="{3D6782A8-0D6F-4248-BFF4-10CD84ABF71E}" type="pres">
      <dgm:prSet presAssocID="{5B49C536-6D59-429E-88FE-333B286C5D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A925A-F472-4AA1-94D6-CE4A794BCF0D}" type="pres">
      <dgm:prSet presAssocID="{17DA2E5D-636E-4018-927D-C3D0E1794A7F}" presName="spacer" presStyleCnt="0"/>
      <dgm:spPr/>
    </dgm:pt>
    <dgm:pt modelId="{7BF48A10-D6FE-4B22-97C7-33D4F8CE832B}" type="pres">
      <dgm:prSet presAssocID="{4620C8F4-0C49-4A39-8959-30EBBEC17BF6}" presName="parentText" presStyleLbl="node1" presStyleIdx="4" presStyleCnt="5" custLinFactY="2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8F677-4D02-4402-984A-075E342C7CF8}" type="presOf" srcId="{9817362B-349F-4C24-A240-A2D14A8E1CA6}" destId="{D6EA6E8E-8849-465C-8EDC-68D3EB081364}" srcOrd="0" destOrd="0" presId="urn:microsoft.com/office/officeart/2005/8/layout/vList2"/>
    <dgm:cxn modelId="{344DA643-3790-4AD6-9E19-B8A8C48B3290}" srcId="{061B7AB6-F948-41B0-B7F0-B49DFB7E73DE}" destId="{5B49C536-6D59-429E-88FE-333B286C5D53}" srcOrd="3" destOrd="0" parTransId="{95B5527D-5BA6-4D14-BC6A-6CC52184144D}" sibTransId="{17DA2E5D-636E-4018-927D-C3D0E1794A7F}"/>
    <dgm:cxn modelId="{C5C83680-40B5-4F22-8DF9-4D1A07E7A0D0}" srcId="{061B7AB6-F948-41B0-B7F0-B49DFB7E73DE}" destId="{7478F40F-7769-4AE5-AE42-91EA387D6AC9}" srcOrd="2" destOrd="0" parTransId="{A6623CB3-6AC9-452F-AC1E-C6EAB42FF89F}" sibTransId="{006E4831-D42F-43D5-8AC9-19A5AE160771}"/>
    <dgm:cxn modelId="{A22DE431-D0DD-4FAE-9DFB-1140A266DF14}" type="presOf" srcId="{4620C8F4-0C49-4A39-8959-30EBBEC17BF6}" destId="{7BF48A10-D6FE-4B22-97C7-33D4F8CE832B}" srcOrd="0" destOrd="0" presId="urn:microsoft.com/office/officeart/2005/8/layout/vList2"/>
    <dgm:cxn modelId="{55FA1FF2-C151-4A18-9B87-231AEE69EAB8}" type="presOf" srcId="{F0A8FAA6-1D7E-412E-BAA3-437EE177F04F}" destId="{7F7796C7-6306-4EA3-A88A-D12721630E4C}" srcOrd="0" destOrd="0" presId="urn:microsoft.com/office/officeart/2005/8/layout/vList2"/>
    <dgm:cxn modelId="{6B0C1E29-20DF-4B74-BA62-4A4A7B73E8E8}" type="presOf" srcId="{061B7AB6-F948-41B0-B7F0-B49DFB7E73DE}" destId="{E4074FA8-7466-4655-9D14-98C65636F27B}" srcOrd="0" destOrd="0" presId="urn:microsoft.com/office/officeart/2005/8/layout/vList2"/>
    <dgm:cxn modelId="{071A7153-4110-425B-B1AA-6D8DA6148E13}" type="presOf" srcId="{5B49C536-6D59-429E-88FE-333B286C5D53}" destId="{3D6782A8-0D6F-4248-BFF4-10CD84ABF71E}" srcOrd="0" destOrd="0" presId="urn:microsoft.com/office/officeart/2005/8/layout/vList2"/>
    <dgm:cxn modelId="{54D5A232-F954-4E7B-B5FA-F9F41628DC73}" srcId="{061B7AB6-F948-41B0-B7F0-B49DFB7E73DE}" destId="{F0A8FAA6-1D7E-412E-BAA3-437EE177F04F}" srcOrd="0" destOrd="0" parTransId="{8A006073-9BB0-4918-8301-84234EEE1947}" sibTransId="{C53B527F-4418-4A28-876D-04266F603F81}"/>
    <dgm:cxn modelId="{671E5710-0D2D-4EAC-B66D-A8B58D43F4A4}" srcId="{061B7AB6-F948-41B0-B7F0-B49DFB7E73DE}" destId="{4620C8F4-0C49-4A39-8959-30EBBEC17BF6}" srcOrd="4" destOrd="0" parTransId="{C0CCB312-BE84-4771-8020-CD3652424E58}" sibTransId="{F6B8B44E-674B-4E8C-B3C5-31308ED1C309}"/>
    <dgm:cxn modelId="{392A228B-4E35-4FE3-B995-3205C54705DE}" srcId="{061B7AB6-F948-41B0-B7F0-B49DFB7E73DE}" destId="{9817362B-349F-4C24-A240-A2D14A8E1CA6}" srcOrd="1" destOrd="0" parTransId="{775CEA56-DB63-480E-8760-C4AADF02F7E5}" sibTransId="{B203B6AF-8B0B-4F88-89E7-E8B86E6A4AF6}"/>
    <dgm:cxn modelId="{53E095C2-5CAF-43FC-9021-1A67FB2CEEE2}" type="presOf" srcId="{7478F40F-7769-4AE5-AE42-91EA387D6AC9}" destId="{CD45070F-FFD9-41A4-9106-D60FB106E252}" srcOrd="0" destOrd="0" presId="urn:microsoft.com/office/officeart/2005/8/layout/vList2"/>
    <dgm:cxn modelId="{E6D5BEA7-E0E5-4249-AC25-644BCCC13F8A}" type="presParOf" srcId="{E4074FA8-7466-4655-9D14-98C65636F27B}" destId="{7F7796C7-6306-4EA3-A88A-D12721630E4C}" srcOrd="0" destOrd="0" presId="urn:microsoft.com/office/officeart/2005/8/layout/vList2"/>
    <dgm:cxn modelId="{6B297516-93C7-4946-B115-2C3188541416}" type="presParOf" srcId="{E4074FA8-7466-4655-9D14-98C65636F27B}" destId="{7A669F3A-8826-468C-AD78-2DF68E67620F}" srcOrd="1" destOrd="0" presId="urn:microsoft.com/office/officeart/2005/8/layout/vList2"/>
    <dgm:cxn modelId="{2EE81C43-D339-4FAE-97E8-51F20CD91088}" type="presParOf" srcId="{E4074FA8-7466-4655-9D14-98C65636F27B}" destId="{D6EA6E8E-8849-465C-8EDC-68D3EB081364}" srcOrd="2" destOrd="0" presId="urn:microsoft.com/office/officeart/2005/8/layout/vList2"/>
    <dgm:cxn modelId="{0329DBB3-3A98-47C8-986C-4B8568E4CA91}" type="presParOf" srcId="{E4074FA8-7466-4655-9D14-98C65636F27B}" destId="{1744421C-5DC5-4DD2-8BBE-D9F99EB03711}" srcOrd="3" destOrd="0" presId="urn:microsoft.com/office/officeart/2005/8/layout/vList2"/>
    <dgm:cxn modelId="{9C4DCDB1-20F0-4A28-981D-FC6EDB550BAE}" type="presParOf" srcId="{E4074FA8-7466-4655-9D14-98C65636F27B}" destId="{CD45070F-FFD9-41A4-9106-D60FB106E252}" srcOrd="4" destOrd="0" presId="urn:microsoft.com/office/officeart/2005/8/layout/vList2"/>
    <dgm:cxn modelId="{868C07EC-EDE5-4FDF-903E-A8190FCCEEB1}" type="presParOf" srcId="{E4074FA8-7466-4655-9D14-98C65636F27B}" destId="{70EFC031-36D0-4296-9CDE-8F0293D2B01B}" srcOrd="5" destOrd="0" presId="urn:microsoft.com/office/officeart/2005/8/layout/vList2"/>
    <dgm:cxn modelId="{6F1C7293-F1C5-4606-ACB6-3C1D4B351DAD}" type="presParOf" srcId="{E4074FA8-7466-4655-9D14-98C65636F27B}" destId="{3D6782A8-0D6F-4248-BFF4-10CD84ABF71E}" srcOrd="6" destOrd="0" presId="urn:microsoft.com/office/officeart/2005/8/layout/vList2"/>
    <dgm:cxn modelId="{33F72AC1-073B-4F6A-B515-C5B357AA2C9A}" type="presParOf" srcId="{E4074FA8-7466-4655-9D14-98C65636F27B}" destId="{A6DA925A-F472-4AA1-94D6-CE4A794BCF0D}" srcOrd="7" destOrd="0" presId="urn:microsoft.com/office/officeart/2005/8/layout/vList2"/>
    <dgm:cxn modelId="{E7890375-D20A-44A9-BC37-5D901D6091AE}" type="presParOf" srcId="{E4074FA8-7466-4655-9D14-98C65636F27B}" destId="{7BF48A10-D6FE-4B22-97C7-33D4F8CE83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44F9E-375D-4471-972C-736E53DE8C1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6A0897-C537-4BCC-9B25-F344C33268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Water is added from the front or rear side. </a:t>
          </a:r>
          <a:endParaRPr lang="en-US" dirty="0"/>
        </a:p>
      </dgm:t>
    </dgm:pt>
    <dgm:pt modelId="{8987DB18-C0F4-4348-BA37-4E26D875C58F}" type="parTrans" cxnId="{1CEDC0CA-DE8E-4A7C-B39A-975E44DEBF31}">
      <dgm:prSet/>
      <dgm:spPr/>
      <dgm:t>
        <a:bodyPr/>
        <a:lstStyle/>
        <a:p>
          <a:endParaRPr lang="en-US"/>
        </a:p>
      </dgm:t>
    </dgm:pt>
    <dgm:pt modelId="{9E9ABAFA-F410-4918-8794-398046A8ED9D}" type="sibTrans" cxnId="{1CEDC0CA-DE8E-4A7C-B39A-975E44DEBF31}">
      <dgm:prSet/>
      <dgm:spPr/>
      <dgm:t>
        <a:bodyPr/>
        <a:lstStyle/>
        <a:p>
          <a:endParaRPr lang="en-US"/>
        </a:p>
      </dgm:t>
    </dgm:pt>
    <dgm:pt modelId="{E20ADBE0-FF51-46F8-BB8A-6B74A823BC3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Pump circulates water to reduce temperatures</a:t>
          </a:r>
          <a:endParaRPr lang="en-US" dirty="0"/>
        </a:p>
      </dgm:t>
    </dgm:pt>
    <dgm:pt modelId="{4D3113BD-08F7-417D-B195-954720C27208}" type="parTrans" cxnId="{E7AF3E21-4382-474F-94E9-9AD74546C994}">
      <dgm:prSet/>
      <dgm:spPr/>
      <dgm:t>
        <a:bodyPr/>
        <a:lstStyle/>
        <a:p>
          <a:endParaRPr lang="en-US"/>
        </a:p>
      </dgm:t>
    </dgm:pt>
    <dgm:pt modelId="{EACA2543-FA67-4109-BC47-F87DBCDFAB80}" type="sibTrans" cxnId="{E7AF3E21-4382-474F-94E9-9AD74546C994}">
      <dgm:prSet/>
      <dgm:spPr/>
      <dgm:t>
        <a:bodyPr/>
        <a:lstStyle/>
        <a:p>
          <a:endParaRPr lang="en-US"/>
        </a:p>
      </dgm:t>
    </dgm:pt>
    <dgm:pt modelId="{5BFFE0E2-6669-4520-ADDE-82B270D0FF4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If there is electricity </a:t>
          </a:r>
          <a:r>
            <a:rPr lang="en-US" b="1" dirty="0" smtClean="0"/>
            <a:t>an adaptor can be used in place of a battery .</a:t>
          </a:r>
          <a:endParaRPr lang="en-US" dirty="0"/>
        </a:p>
      </dgm:t>
    </dgm:pt>
    <dgm:pt modelId="{67A75DEF-3691-474C-83B5-BEBD7EDFA5F9}" type="parTrans" cxnId="{6B996DE8-5D92-4774-8DBB-54E066C87B40}">
      <dgm:prSet/>
      <dgm:spPr/>
      <dgm:t>
        <a:bodyPr/>
        <a:lstStyle/>
        <a:p>
          <a:endParaRPr lang="en-US"/>
        </a:p>
      </dgm:t>
    </dgm:pt>
    <dgm:pt modelId="{A1C45C97-4F8A-4572-86C5-74DF249799D5}" type="sibTrans" cxnId="{6B996DE8-5D92-4774-8DBB-54E066C87B40}">
      <dgm:prSet/>
      <dgm:spPr/>
      <dgm:t>
        <a:bodyPr/>
        <a:lstStyle/>
        <a:p>
          <a:endParaRPr lang="en-US"/>
        </a:p>
      </dgm:t>
    </dgm:pt>
    <dgm:pt modelId="{39B43DDB-D1D8-434D-96B9-19EE3EE23DC2}" type="pres">
      <dgm:prSet presAssocID="{D7B44F9E-375D-4471-972C-736E53DE8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C16F1-EBDE-446C-9AD9-8876E3FB0FE3}" type="pres">
      <dgm:prSet presAssocID="{D46A0897-C537-4BCC-9B25-F344C33268DE}" presName="linNode" presStyleCnt="0"/>
      <dgm:spPr/>
    </dgm:pt>
    <dgm:pt modelId="{8531CE9B-6877-46CF-95D2-8C671A878456}" type="pres">
      <dgm:prSet presAssocID="{D46A0897-C537-4BCC-9B25-F344C33268DE}" presName="parentText" presStyleLbl="node1" presStyleIdx="0" presStyleCnt="3" custScaleX="189117" custScaleY="52220" custLinFactNeighborX="5215" custLinFactNeighborY="8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D41DE-D92F-463C-9ACC-3CEDE0F8B058}" type="pres">
      <dgm:prSet presAssocID="{9E9ABAFA-F410-4918-8794-398046A8ED9D}" presName="sp" presStyleCnt="0"/>
      <dgm:spPr/>
    </dgm:pt>
    <dgm:pt modelId="{3E21EEE6-0291-4B52-9203-8804376B157F}" type="pres">
      <dgm:prSet presAssocID="{E20ADBE0-FF51-46F8-BB8A-6B74A823BC39}" presName="linNode" presStyleCnt="0"/>
      <dgm:spPr/>
    </dgm:pt>
    <dgm:pt modelId="{9D0840C1-6806-4276-8DF6-72348B5C0C81}" type="pres">
      <dgm:prSet presAssocID="{E20ADBE0-FF51-46F8-BB8A-6B74A823BC39}" presName="parentText" presStyleLbl="node1" presStyleIdx="1" presStyleCnt="3" custScaleX="187058" custScaleY="44801" custLinFactNeighborX="5984" custLinFactNeighborY="-2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BA69-C359-4B17-8CB7-7BD30F335279}" type="pres">
      <dgm:prSet presAssocID="{EACA2543-FA67-4109-BC47-F87DBCDFAB80}" presName="sp" presStyleCnt="0"/>
      <dgm:spPr/>
    </dgm:pt>
    <dgm:pt modelId="{DC82C660-13B2-49F3-A0BE-C7C9A8A6DEEF}" type="pres">
      <dgm:prSet presAssocID="{5BFFE0E2-6669-4520-ADDE-82B270D0FF4C}" presName="linNode" presStyleCnt="0"/>
      <dgm:spPr/>
    </dgm:pt>
    <dgm:pt modelId="{3E94D138-7E19-45BE-A127-62FA22AB3621}" type="pres">
      <dgm:prSet presAssocID="{5BFFE0E2-6669-4520-ADDE-82B270D0FF4C}" presName="parentText" presStyleLbl="node1" presStyleIdx="2" presStyleCnt="3" custScaleX="187852" custScaleY="48108" custLinFactNeighborX="5465" custLinFactNeighborY="-50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0CCD6-BE11-47FB-A3FE-B3685CACA88E}" type="presOf" srcId="{5BFFE0E2-6669-4520-ADDE-82B270D0FF4C}" destId="{3E94D138-7E19-45BE-A127-62FA22AB3621}" srcOrd="0" destOrd="0" presId="urn:microsoft.com/office/officeart/2005/8/layout/vList5"/>
    <dgm:cxn modelId="{6263CCFA-FD62-4923-9726-7C6399676E0F}" type="presOf" srcId="{D46A0897-C537-4BCC-9B25-F344C33268DE}" destId="{8531CE9B-6877-46CF-95D2-8C671A878456}" srcOrd="0" destOrd="0" presId="urn:microsoft.com/office/officeart/2005/8/layout/vList5"/>
    <dgm:cxn modelId="{56ABE148-C50B-41B4-858D-5B9CE507641C}" type="presOf" srcId="{D7B44F9E-375D-4471-972C-736E53DE8C10}" destId="{39B43DDB-D1D8-434D-96B9-19EE3EE23DC2}" srcOrd="0" destOrd="0" presId="urn:microsoft.com/office/officeart/2005/8/layout/vList5"/>
    <dgm:cxn modelId="{1CEDC0CA-DE8E-4A7C-B39A-975E44DEBF31}" srcId="{D7B44F9E-375D-4471-972C-736E53DE8C10}" destId="{D46A0897-C537-4BCC-9B25-F344C33268DE}" srcOrd="0" destOrd="0" parTransId="{8987DB18-C0F4-4348-BA37-4E26D875C58F}" sibTransId="{9E9ABAFA-F410-4918-8794-398046A8ED9D}"/>
    <dgm:cxn modelId="{E7AF3E21-4382-474F-94E9-9AD74546C994}" srcId="{D7B44F9E-375D-4471-972C-736E53DE8C10}" destId="{E20ADBE0-FF51-46F8-BB8A-6B74A823BC39}" srcOrd="1" destOrd="0" parTransId="{4D3113BD-08F7-417D-B195-954720C27208}" sibTransId="{EACA2543-FA67-4109-BC47-F87DBCDFAB80}"/>
    <dgm:cxn modelId="{6B996DE8-5D92-4774-8DBB-54E066C87B40}" srcId="{D7B44F9E-375D-4471-972C-736E53DE8C10}" destId="{5BFFE0E2-6669-4520-ADDE-82B270D0FF4C}" srcOrd="2" destOrd="0" parTransId="{67A75DEF-3691-474C-83B5-BEBD7EDFA5F9}" sibTransId="{A1C45C97-4F8A-4572-86C5-74DF249799D5}"/>
    <dgm:cxn modelId="{3AD7E0ED-C9C8-43BC-A625-0B17222205AB}" type="presOf" srcId="{E20ADBE0-FF51-46F8-BB8A-6B74A823BC39}" destId="{9D0840C1-6806-4276-8DF6-72348B5C0C81}" srcOrd="0" destOrd="0" presId="urn:microsoft.com/office/officeart/2005/8/layout/vList5"/>
    <dgm:cxn modelId="{6195EBBB-7ECC-4549-8405-9263EB8E81CB}" type="presParOf" srcId="{39B43DDB-D1D8-434D-96B9-19EE3EE23DC2}" destId="{9F3C16F1-EBDE-446C-9AD9-8876E3FB0FE3}" srcOrd="0" destOrd="0" presId="urn:microsoft.com/office/officeart/2005/8/layout/vList5"/>
    <dgm:cxn modelId="{C4DB8DCC-1B4E-46B1-AA28-F1B6E27A7AE7}" type="presParOf" srcId="{9F3C16F1-EBDE-446C-9AD9-8876E3FB0FE3}" destId="{8531CE9B-6877-46CF-95D2-8C671A878456}" srcOrd="0" destOrd="0" presId="urn:microsoft.com/office/officeart/2005/8/layout/vList5"/>
    <dgm:cxn modelId="{0F71FB44-D7AD-4D83-9154-1C8130561CD5}" type="presParOf" srcId="{39B43DDB-D1D8-434D-96B9-19EE3EE23DC2}" destId="{8F8D41DE-D92F-463C-9ACC-3CEDE0F8B058}" srcOrd="1" destOrd="0" presId="urn:microsoft.com/office/officeart/2005/8/layout/vList5"/>
    <dgm:cxn modelId="{66E401B9-7946-46B0-87CC-D3553EFFBC78}" type="presParOf" srcId="{39B43DDB-D1D8-434D-96B9-19EE3EE23DC2}" destId="{3E21EEE6-0291-4B52-9203-8804376B157F}" srcOrd="2" destOrd="0" presId="urn:microsoft.com/office/officeart/2005/8/layout/vList5"/>
    <dgm:cxn modelId="{B147DB25-C017-481B-8E62-D30DEED4B447}" type="presParOf" srcId="{3E21EEE6-0291-4B52-9203-8804376B157F}" destId="{9D0840C1-6806-4276-8DF6-72348B5C0C81}" srcOrd="0" destOrd="0" presId="urn:microsoft.com/office/officeart/2005/8/layout/vList5"/>
    <dgm:cxn modelId="{F0616C39-C1E1-4583-B822-B6738E85F1D1}" type="presParOf" srcId="{39B43DDB-D1D8-434D-96B9-19EE3EE23DC2}" destId="{4A24BA69-C359-4B17-8CB7-7BD30F335279}" srcOrd="3" destOrd="0" presId="urn:microsoft.com/office/officeart/2005/8/layout/vList5"/>
    <dgm:cxn modelId="{DA5DB5CC-ADE5-43DE-AE5D-44BB5120E4BD}" type="presParOf" srcId="{39B43DDB-D1D8-434D-96B9-19EE3EE23DC2}" destId="{DC82C660-13B2-49F3-A0BE-C7C9A8A6DEEF}" srcOrd="4" destOrd="0" presId="urn:microsoft.com/office/officeart/2005/8/layout/vList5"/>
    <dgm:cxn modelId="{773B19B7-320E-43D8-9989-53F59246700E}" type="presParOf" srcId="{DC82C660-13B2-49F3-A0BE-C7C9A8A6DEEF}" destId="{3E94D138-7E19-45BE-A127-62FA22AB36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336384-0F11-4451-B713-9CE5A9683F4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A7BA2F-A44A-45C9-A388-60E8C778AF5C}">
      <dgm:prSet custT="1"/>
      <dgm:spPr/>
      <dgm:t>
        <a:bodyPr/>
        <a:lstStyle/>
        <a:p>
          <a:pPr algn="l" rtl="0"/>
          <a:r>
            <a:rPr lang="en-US" sz="2400" b="1" dirty="0" smtClean="0"/>
            <a:t>    1. A plastic oil box is reused as the body of the cooler </a:t>
          </a:r>
          <a:endParaRPr lang="en-US" sz="2400" b="1" dirty="0"/>
        </a:p>
      </dgm:t>
    </dgm:pt>
    <dgm:pt modelId="{66C7958D-9A50-419A-BFC3-DFF17F08E5CE}" type="parTrans" cxnId="{A89775BB-A493-42FE-BF50-39B56DCCD413}">
      <dgm:prSet/>
      <dgm:spPr/>
      <dgm:t>
        <a:bodyPr/>
        <a:lstStyle/>
        <a:p>
          <a:endParaRPr lang="en-US"/>
        </a:p>
      </dgm:t>
    </dgm:pt>
    <dgm:pt modelId="{4E0A37EF-B564-4BAB-9601-C4533398EDBF}" type="sibTrans" cxnId="{A89775BB-A493-42FE-BF50-39B56DCCD413}">
      <dgm:prSet/>
      <dgm:spPr/>
      <dgm:t>
        <a:bodyPr/>
        <a:lstStyle/>
        <a:p>
          <a:endParaRPr lang="en-US"/>
        </a:p>
      </dgm:t>
    </dgm:pt>
    <dgm:pt modelId="{6AA62D56-8222-4646-92FF-49A988AE62FB}">
      <dgm:prSet custT="1"/>
      <dgm:spPr/>
      <dgm:t>
        <a:bodyPr/>
        <a:lstStyle/>
        <a:p>
          <a:pPr algn="ctr" rtl="0"/>
          <a:r>
            <a:rPr lang="en-US" sz="2400" b="1" dirty="0" smtClean="0"/>
            <a:t>   2.Ice- cream sticks and twigs are used to make the frame of the        cooler pad </a:t>
          </a:r>
          <a:endParaRPr lang="en-US" sz="2400" b="1" dirty="0"/>
        </a:p>
      </dgm:t>
    </dgm:pt>
    <dgm:pt modelId="{D2858D73-4769-4284-985A-A033DACFE6D2}" type="parTrans" cxnId="{7BF4B20F-548B-4F88-A867-C428F186A355}">
      <dgm:prSet/>
      <dgm:spPr/>
      <dgm:t>
        <a:bodyPr/>
        <a:lstStyle/>
        <a:p>
          <a:endParaRPr lang="en-US"/>
        </a:p>
      </dgm:t>
    </dgm:pt>
    <dgm:pt modelId="{9834CBEF-C050-44AE-9D30-D287802AFD2A}" type="sibTrans" cxnId="{7BF4B20F-548B-4F88-A867-C428F186A355}">
      <dgm:prSet/>
      <dgm:spPr/>
      <dgm:t>
        <a:bodyPr/>
        <a:lstStyle/>
        <a:p>
          <a:endParaRPr lang="en-US"/>
        </a:p>
      </dgm:t>
    </dgm:pt>
    <dgm:pt modelId="{CE9FDB69-BE9E-4A4F-B633-5D6E84BFBB0A}">
      <dgm:prSet custT="1"/>
      <dgm:spPr/>
      <dgm:t>
        <a:bodyPr/>
        <a:lstStyle/>
        <a:p>
          <a:pPr algn="l" rtl="0"/>
          <a:r>
            <a:rPr lang="en-US" sz="2400" b="1" dirty="0" smtClean="0"/>
            <a:t>    3.Broom fiber/ Jute  is used to fill the pad</a:t>
          </a:r>
          <a:endParaRPr lang="en-US" sz="2400" b="1" dirty="0"/>
        </a:p>
      </dgm:t>
    </dgm:pt>
    <dgm:pt modelId="{1C8D91CF-7DAD-4032-8A49-D2B022E1750D}" type="parTrans" cxnId="{9C13AD16-CDA9-4B61-A14C-242B23DD1EAA}">
      <dgm:prSet/>
      <dgm:spPr/>
      <dgm:t>
        <a:bodyPr/>
        <a:lstStyle/>
        <a:p>
          <a:endParaRPr lang="en-US"/>
        </a:p>
      </dgm:t>
    </dgm:pt>
    <dgm:pt modelId="{56510A9A-88C7-4141-A89A-67BA347450E3}" type="sibTrans" cxnId="{9C13AD16-CDA9-4B61-A14C-242B23DD1EAA}">
      <dgm:prSet/>
      <dgm:spPr/>
      <dgm:t>
        <a:bodyPr/>
        <a:lstStyle/>
        <a:p>
          <a:endParaRPr lang="en-US"/>
        </a:p>
      </dgm:t>
    </dgm:pt>
    <dgm:pt modelId="{039D8882-9455-4D10-895D-ADB7BE465AC9}">
      <dgm:prSet custT="1"/>
      <dgm:spPr/>
      <dgm:t>
        <a:bodyPr/>
        <a:lstStyle/>
        <a:p>
          <a:pPr algn="ctr" rtl="0"/>
          <a:r>
            <a:rPr lang="en-US" sz="2400" b="1" dirty="0" smtClean="0"/>
            <a:t>4.Waste cardboard is used for the support of the fan structure   and to seal the top part of the cooler body</a:t>
          </a:r>
          <a:endParaRPr lang="en-US" sz="2400" b="1" dirty="0"/>
        </a:p>
      </dgm:t>
    </dgm:pt>
    <dgm:pt modelId="{C39CD3D6-5328-448F-AFE5-9725FD7AA52C}" type="parTrans" cxnId="{A0B20D48-6A22-4D45-8097-BA904221A49D}">
      <dgm:prSet/>
      <dgm:spPr/>
      <dgm:t>
        <a:bodyPr/>
        <a:lstStyle/>
        <a:p>
          <a:endParaRPr lang="en-US"/>
        </a:p>
      </dgm:t>
    </dgm:pt>
    <dgm:pt modelId="{A5A9A891-EAD4-486A-9287-F2EE27A55320}" type="sibTrans" cxnId="{A0B20D48-6A22-4D45-8097-BA904221A49D}">
      <dgm:prSet/>
      <dgm:spPr/>
      <dgm:t>
        <a:bodyPr/>
        <a:lstStyle/>
        <a:p>
          <a:endParaRPr lang="en-US"/>
        </a:p>
      </dgm:t>
    </dgm:pt>
    <dgm:pt modelId="{E520D164-FB7A-4306-A86E-D56FFA89DCA0}" type="pres">
      <dgm:prSet presAssocID="{C0336384-0F11-4451-B713-9CE5A9683F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B2308-2FCC-4609-9C5F-E33E9B6F780D}" type="pres">
      <dgm:prSet presAssocID="{A7A7BA2F-A44A-45C9-A388-60E8C778AF5C}" presName="circle1" presStyleLbl="node1" presStyleIdx="0" presStyleCnt="4"/>
      <dgm:spPr/>
    </dgm:pt>
    <dgm:pt modelId="{D33FD729-C2D3-4A05-8FCE-BE1AE7BBDED1}" type="pres">
      <dgm:prSet presAssocID="{A7A7BA2F-A44A-45C9-A388-60E8C778AF5C}" presName="space" presStyleCnt="0"/>
      <dgm:spPr/>
    </dgm:pt>
    <dgm:pt modelId="{97E20418-2339-48B2-8077-E32ABB4C23DE}" type="pres">
      <dgm:prSet presAssocID="{A7A7BA2F-A44A-45C9-A388-60E8C778AF5C}" presName="rect1" presStyleLbl="alignAcc1" presStyleIdx="0" presStyleCnt="4" custLinFactNeighborX="148" custLinFactNeighborY="-1209"/>
      <dgm:spPr/>
      <dgm:t>
        <a:bodyPr/>
        <a:lstStyle/>
        <a:p>
          <a:endParaRPr lang="en-US"/>
        </a:p>
      </dgm:t>
    </dgm:pt>
    <dgm:pt modelId="{D2B0A6B6-13E8-4BA5-BB5E-3634835268FA}" type="pres">
      <dgm:prSet presAssocID="{6AA62D56-8222-4646-92FF-49A988AE62FB}" presName="vertSpace2" presStyleLbl="node1" presStyleIdx="0" presStyleCnt="4"/>
      <dgm:spPr/>
    </dgm:pt>
    <dgm:pt modelId="{5498622B-B6C7-4345-8E0F-A0C2567D056A}" type="pres">
      <dgm:prSet presAssocID="{6AA62D56-8222-4646-92FF-49A988AE62FB}" presName="circle2" presStyleLbl="node1" presStyleIdx="1" presStyleCnt="4"/>
      <dgm:spPr/>
    </dgm:pt>
    <dgm:pt modelId="{0057D635-DB83-4B71-95E2-B361CB9EF11E}" type="pres">
      <dgm:prSet presAssocID="{6AA62D56-8222-4646-92FF-49A988AE62FB}" presName="rect2" presStyleLbl="alignAcc1" presStyleIdx="1" presStyleCnt="4"/>
      <dgm:spPr/>
      <dgm:t>
        <a:bodyPr/>
        <a:lstStyle/>
        <a:p>
          <a:endParaRPr lang="en-US"/>
        </a:p>
      </dgm:t>
    </dgm:pt>
    <dgm:pt modelId="{CF111C7A-A084-48C0-9C2B-4DB2653B201F}" type="pres">
      <dgm:prSet presAssocID="{CE9FDB69-BE9E-4A4F-B633-5D6E84BFBB0A}" presName="vertSpace3" presStyleLbl="node1" presStyleIdx="1" presStyleCnt="4"/>
      <dgm:spPr/>
    </dgm:pt>
    <dgm:pt modelId="{8AA67AC5-8412-4063-8F0A-D86F125703C0}" type="pres">
      <dgm:prSet presAssocID="{CE9FDB69-BE9E-4A4F-B633-5D6E84BFBB0A}" presName="circle3" presStyleLbl="node1" presStyleIdx="2" presStyleCnt="4"/>
      <dgm:spPr/>
    </dgm:pt>
    <dgm:pt modelId="{F45B4191-4D38-4D06-81D5-B5067E14363C}" type="pres">
      <dgm:prSet presAssocID="{CE9FDB69-BE9E-4A4F-B633-5D6E84BFBB0A}" presName="rect3" presStyleLbl="alignAcc1" presStyleIdx="2" presStyleCnt="4"/>
      <dgm:spPr/>
      <dgm:t>
        <a:bodyPr/>
        <a:lstStyle/>
        <a:p>
          <a:endParaRPr lang="en-US"/>
        </a:p>
      </dgm:t>
    </dgm:pt>
    <dgm:pt modelId="{5600AF99-412A-4338-A6F4-9D6B1144E6ED}" type="pres">
      <dgm:prSet presAssocID="{039D8882-9455-4D10-895D-ADB7BE465AC9}" presName="vertSpace4" presStyleLbl="node1" presStyleIdx="2" presStyleCnt="4"/>
      <dgm:spPr/>
    </dgm:pt>
    <dgm:pt modelId="{33062C51-C8E0-4E76-903B-CB1BC5D768AA}" type="pres">
      <dgm:prSet presAssocID="{039D8882-9455-4D10-895D-ADB7BE465AC9}" presName="circle4" presStyleLbl="node1" presStyleIdx="3" presStyleCnt="4"/>
      <dgm:spPr/>
    </dgm:pt>
    <dgm:pt modelId="{169517A3-5982-4FCA-8562-F310929E8566}" type="pres">
      <dgm:prSet presAssocID="{039D8882-9455-4D10-895D-ADB7BE465AC9}" presName="rect4" presStyleLbl="alignAcc1" presStyleIdx="3" presStyleCnt="4"/>
      <dgm:spPr/>
      <dgm:t>
        <a:bodyPr/>
        <a:lstStyle/>
        <a:p>
          <a:endParaRPr lang="en-US"/>
        </a:p>
      </dgm:t>
    </dgm:pt>
    <dgm:pt modelId="{E9102159-C1E9-4DFD-AC6E-C9AD0A3D5778}" type="pres">
      <dgm:prSet presAssocID="{A7A7BA2F-A44A-45C9-A388-60E8C778AF5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30F71-6811-4C06-81FE-2A6E9FFB17D5}" type="pres">
      <dgm:prSet presAssocID="{6AA62D56-8222-4646-92FF-49A988AE62F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B3DB0-EA94-43D1-B186-B01384246DE2}" type="pres">
      <dgm:prSet presAssocID="{CE9FDB69-BE9E-4A4F-B633-5D6E84BFBB0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A2BD0-5F2D-4733-B20F-D80203C2DAD2}" type="pres">
      <dgm:prSet presAssocID="{039D8882-9455-4D10-895D-ADB7BE465AC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AFC45-3EDA-4C1A-AE35-0F7D5D868F49}" type="presOf" srcId="{A7A7BA2F-A44A-45C9-A388-60E8C778AF5C}" destId="{E9102159-C1E9-4DFD-AC6E-C9AD0A3D5778}" srcOrd="1" destOrd="0" presId="urn:microsoft.com/office/officeart/2005/8/layout/target3"/>
    <dgm:cxn modelId="{9C13AD16-CDA9-4B61-A14C-242B23DD1EAA}" srcId="{C0336384-0F11-4451-B713-9CE5A9683F4E}" destId="{CE9FDB69-BE9E-4A4F-B633-5D6E84BFBB0A}" srcOrd="2" destOrd="0" parTransId="{1C8D91CF-7DAD-4032-8A49-D2B022E1750D}" sibTransId="{56510A9A-88C7-4141-A89A-67BA347450E3}"/>
    <dgm:cxn modelId="{52D1D936-D231-4DCC-A369-5D5634B74E02}" type="presOf" srcId="{CE9FDB69-BE9E-4A4F-B633-5D6E84BFBB0A}" destId="{52CB3DB0-EA94-43D1-B186-B01384246DE2}" srcOrd="1" destOrd="0" presId="urn:microsoft.com/office/officeart/2005/8/layout/target3"/>
    <dgm:cxn modelId="{9A36060C-AE99-429C-874F-39506CACFEDC}" type="presOf" srcId="{A7A7BA2F-A44A-45C9-A388-60E8C778AF5C}" destId="{97E20418-2339-48B2-8077-E32ABB4C23DE}" srcOrd="0" destOrd="0" presId="urn:microsoft.com/office/officeart/2005/8/layout/target3"/>
    <dgm:cxn modelId="{896D5EDF-E0FA-4AEF-A717-012DCE13ABF1}" type="presOf" srcId="{6AA62D56-8222-4646-92FF-49A988AE62FB}" destId="{0057D635-DB83-4B71-95E2-B361CB9EF11E}" srcOrd="0" destOrd="0" presId="urn:microsoft.com/office/officeart/2005/8/layout/target3"/>
    <dgm:cxn modelId="{214335AB-5848-411C-AF25-5E109CE92454}" type="presOf" srcId="{039D8882-9455-4D10-895D-ADB7BE465AC9}" destId="{169517A3-5982-4FCA-8562-F310929E8566}" srcOrd="0" destOrd="0" presId="urn:microsoft.com/office/officeart/2005/8/layout/target3"/>
    <dgm:cxn modelId="{9AE7F736-7A3E-4E8D-AA05-591A3E0696AF}" type="presOf" srcId="{CE9FDB69-BE9E-4A4F-B633-5D6E84BFBB0A}" destId="{F45B4191-4D38-4D06-81D5-B5067E14363C}" srcOrd="0" destOrd="0" presId="urn:microsoft.com/office/officeart/2005/8/layout/target3"/>
    <dgm:cxn modelId="{A89775BB-A493-42FE-BF50-39B56DCCD413}" srcId="{C0336384-0F11-4451-B713-9CE5A9683F4E}" destId="{A7A7BA2F-A44A-45C9-A388-60E8C778AF5C}" srcOrd="0" destOrd="0" parTransId="{66C7958D-9A50-419A-BFC3-DFF17F08E5CE}" sibTransId="{4E0A37EF-B564-4BAB-9601-C4533398EDBF}"/>
    <dgm:cxn modelId="{9D12E073-87AF-4292-8F23-DAFE1FBDDACC}" type="presOf" srcId="{6AA62D56-8222-4646-92FF-49A988AE62FB}" destId="{0FB30F71-6811-4C06-81FE-2A6E9FFB17D5}" srcOrd="1" destOrd="0" presId="urn:microsoft.com/office/officeart/2005/8/layout/target3"/>
    <dgm:cxn modelId="{7209E9D6-5AC5-44AC-B793-81019DBF7177}" type="presOf" srcId="{C0336384-0F11-4451-B713-9CE5A9683F4E}" destId="{E520D164-FB7A-4306-A86E-D56FFA89DCA0}" srcOrd="0" destOrd="0" presId="urn:microsoft.com/office/officeart/2005/8/layout/target3"/>
    <dgm:cxn modelId="{CE39AACA-2097-44E6-ADAA-5F34E1906B2D}" type="presOf" srcId="{039D8882-9455-4D10-895D-ADB7BE465AC9}" destId="{4E3A2BD0-5F2D-4733-B20F-D80203C2DAD2}" srcOrd="1" destOrd="0" presId="urn:microsoft.com/office/officeart/2005/8/layout/target3"/>
    <dgm:cxn modelId="{A0B20D48-6A22-4D45-8097-BA904221A49D}" srcId="{C0336384-0F11-4451-B713-9CE5A9683F4E}" destId="{039D8882-9455-4D10-895D-ADB7BE465AC9}" srcOrd="3" destOrd="0" parTransId="{C39CD3D6-5328-448F-AFE5-9725FD7AA52C}" sibTransId="{A5A9A891-EAD4-486A-9287-F2EE27A55320}"/>
    <dgm:cxn modelId="{7BF4B20F-548B-4F88-A867-C428F186A355}" srcId="{C0336384-0F11-4451-B713-9CE5A9683F4E}" destId="{6AA62D56-8222-4646-92FF-49A988AE62FB}" srcOrd="1" destOrd="0" parTransId="{D2858D73-4769-4284-985A-A033DACFE6D2}" sibTransId="{9834CBEF-C050-44AE-9D30-D287802AFD2A}"/>
    <dgm:cxn modelId="{617F78CF-F3CF-45C9-AA7F-84D22645EAFB}" type="presParOf" srcId="{E520D164-FB7A-4306-A86E-D56FFA89DCA0}" destId="{14BB2308-2FCC-4609-9C5F-E33E9B6F780D}" srcOrd="0" destOrd="0" presId="urn:microsoft.com/office/officeart/2005/8/layout/target3"/>
    <dgm:cxn modelId="{467E7342-05C1-4708-9DC7-2EAFFEFD9B43}" type="presParOf" srcId="{E520D164-FB7A-4306-A86E-D56FFA89DCA0}" destId="{D33FD729-C2D3-4A05-8FCE-BE1AE7BBDED1}" srcOrd="1" destOrd="0" presId="urn:microsoft.com/office/officeart/2005/8/layout/target3"/>
    <dgm:cxn modelId="{98BEE5DC-F8C6-437E-B91A-98D20D4361E1}" type="presParOf" srcId="{E520D164-FB7A-4306-A86E-D56FFA89DCA0}" destId="{97E20418-2339-48B2-8077-E32ABB4C23DE}" srcOrd="2" destOrd="0" presId="urn:microsoft.com/office/officeart/2005/8/layout/target3"/>
    <dgm:cxn modelId="{3512BA1D-D4C6-4A6D-9A0D-539940B5CA65}" type="presParOf" srcId="{E520D164-FB7A-4306-A86E-D56FFA89DCA0}" destId="{D2B0A6B6-13E8-4BA5-BB5E-3634835268FA}" srcOrd="3" destOrd="0" presId="urn:microsoft.com/office/officeart/2005/8/layout/target3"/>
    <dgm:cxn modelId="{485ADF8A-E9A0-4DE2-B9B8-11642E6FDA55}" type="presParOf" srcId="{E520D164-FB7A-4306-A86E-D56FFA89DCA0}" destId="{5498622B-B6C7-4345-8E0F-A0C2567D056A}" srcOrd="4" destOrd="0" presId="urn:microsoft.com/office/officeart/2005/8/layout/target3"/>
    <dgm:cxn modelId="{F2435C09-8143-4B48-B52B-3056D789B3FD}" type="presParOf" srcId="{E520D164-FB7A-4306-A86E-D56FFA89DCA0}" destId="{0057D635-DB83-4B71-95E2-B361CB9EF11E}" srcOrd="5" destOrd="0" presId="urn:microsoft.com/office/officeart/2005/8/layout/target3"/>
    <dgm:cxn modelId="{C679BA01-61BE-4E4B-8137-7FA9AEFA08F2}" type="presParOf" srcId="{E520D164-FB7A-4306-A86E-D56FFA89DCA0}" destId="{CF111C7A-A084-48C0-9C2B-4DB2653B201F}" srcOrd="6" destOrd="0" presId="urn:microsoft.com/office/officeart/2005/8/layout/target3"/>
    <dgm:cxn modelId="{290A1E69-CC9A-4403-8557-31BCB85391F4}" type="presParOf" srcId="{E520D164-FB7A-4306-A86E-D56FFA89DCA0}" destId="{8AA67AC5-8412-4063-8F0A-D86F125703C0}" srcOrd="7" destOrd="0" presId="urn:microsoft.com/office/officeart/2005/8/layout/target3"/>
    <dgm:cxn modelId="{15F2CE2C-D5D6-4EEE-A3E2-22D955E0A5F0}" type="presParOf" srcId="{E520D164-FB7A-4306-A86E-D56FFA89DCA0}" destId="{F45B4191-4D38-4D06-81D5-B5067E14363C}" srcOrd="8" destOrd="0" presId="urn:microsoft.com/office/officeart/2005/8/layout/target3"/>
    <dgm:cxn modelId="{20510322-279C-4526-8A61-0D53B3B05846}" type="presParOf" srcId="{E520D164-FB7A-4306-A86E-D56FFA89DCA0}" destId="{5600AF99-412A-4338-A6F4-9D6B1144E6ED}" srcOrd="9" destOrd="0" presId="urn:microsoft.com/office/officeart/2005/8/layout/target3"/>
    <dgm:cxn modelId="{005B27E5-8FBD-4046-8ED0-C5A7D2CC0F53}" type="presParOf" srcId="{E520D164-FB7A-4306-A86E-D56FFA89DCA0}" destId="{33062C51-C8E0-4E76-903B-CB1BC5D768AA}" srcOrd="10" destOrd="0" presId="urn:microsoft.com/office/officeart/2005/8/layout/target3"/>
    <dgm:cxn modelId="{D053B94B-FA9C-4669-A5EE-403320405077}" type="presParOf" srcId="{E520D164-FB7A-4306-A86E-D56FFA89DCA0}" destId="{169517A3-5982-4FCA-8562-F310929E8566}" srcOrd="11" destOrd="0" presId="urn:microsoft.com/office/officeart/2005/8/layout/target3"/>
    <dgm:cxn modelId="{5146C9F5-FB3A-4CE3-AFED-8BA6C97B3FFC}" type="presParOf" srcId="{E520D164-FB7A-4306-A86E-D56FFA89DCA0}" destId="{E9102159-C1E9-4DFD-AC6E-C9AD0A3D5778}" srcOrd="12" destOrd="0" presId="urn:microsoft.com/office/officeart/2005/8/layout/target3"/>
    <dgm:cxn modelId="{864D819C-9D18-4FA2-AAC1-191E99B19809}" type="presParOf" srcId="{E520D164-FB7A-4306-A86E-D56FFA89DCA0}" destId="{0FB30F71-6811-4C06-81FE-2A6E9FFB17D5}" srcOrd="13" destOrd="0" presId="urn:microsoft.com/office/officeart/2005/8/layout/target3"/>
    <dgm:cxn modelId="{EAE008D5-2CA7-41FA-BDC0-BF7FB0D1996C}" type="presParOf" srcId="{E520D164-FB7A-4306-A86E-D56FFA89DCA0}" destId="{52CB3DB0-EA94-43D1-B186-B01384246DE2}" srcOrd="14" destOrd="0" presId="urn:microsoft.com/office/officeart/2005/8/layout/target3"/>
    <dgm:cxn modelId="{DCB17F66-22DE-4FD5-9D5C-037A87482DDB}" type="presParOf" srcId="{E520D164-FB7A-4306-A86E-D56FFA89DCA0}" destId="{4E3A2BD0-5F2D-4733-B20F-D80203C2DAD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FFFC2-3FBE-4D8D-9CCD-4ED2B87B87CC}">
      <dsp:nvSpPr>
        <dsp:cNvPr id="0" name=""/>
        <dsp:cNvSpPr/>
      </dsp:nvSpPr>
      <dsp:spPr>
        <a:xfrm>
          <a:off x="463514" y="0"/>
          <a:ext cx="5253170" cy="4738524"/>
        </a:xfrm>
        <a:prstGeom prst="rightArrow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41F3D42-BD8F-4960-BD6C-F66F20376CBB}">
      <dsp:nvSpPr>
        <dsp:cNvPr id="0" name=""/>
        <dsp:cNvSpPr/>
      </dsp:nvSpPr>
      <dsp:spPr>
        <a:xfrm>
          <a:off x="0" y="1313149"/>
          <a:ext cx="1911689" cy="2154985"/>
        </a:xfrm>
        <a:prstGeom prst="roundRect">
          <a:avLst/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Cooler made from recycled and easily available materials.</a:t>
          </a:r>
          <a:endParaRPr lang="en-US" sz="1900" kern="1200" dirty="0"/>
        </a:p>
      </dsp:txBody>
      <dsp:txXfrm>
        <a:off x="93321" y="1406470"/>
        <a:ext cx="1725047" cy="1968343"/>
      </dsp:txXfrm>
    </dsp:sp>
    <dsp:sp modelId="{1A6EEF91-F725-4891-A9D8-6CA188104575}">
      <dsp:nvSpPr>
        <dsp:cNvPr id="0" name=""/>
        <dsp:cNvSpPr/>
      </dsp:nvSpPr>
      <dsp:spPr>
        <a:xfrm>
          <a:off x="2163215" y="1313149"/>
          <a:ext cx="1854762" cy="2112225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Provides cooling  comfort in hot areas with no or minimal electricity supply</a:t>
          </a:r>
          <a:endParaRPr lang="en-US" sz="1900" b="1" kern="1200" dirty="0"/>
        </a:p>
      </dsp:txBody>
      <dsp:txXfrm>
        <a:off x="2253757" y="1403691"/>
        <a:ext cx="1673678" cy="1931141"/>
      </dsp:txXfrm>
    </dsp:sp>
    <dsp:sp modelId="{E71D8A03-836A-4C1E-8C13-282635E85D10}">
      <dsp:nvSpPr>
        <dsp:cNvPr id="0" name=""/>
        <dsp:cNvSpPr/>
      </dsp:nvSpPr>
      <dsp:spPr>
        <a:xfrm>
          <a:off x="4162515" y="1313149"/>
          <a:ext cx="1910697" cy="2069578"/>
        </a:xfrm>
        <a:prstGeom prst="roundRect">
          <a:avLst/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Low cost to own and use</a:t>
          </a:r>
          <a:endParaRPr lang="en-US" sz="1900" b="1" kern="1200" dirty="0"/>
        </a:p>
      </dsp:txBody>
      <dsp:txXfrm>
        <a:off x="4255788" y="1406422"/>
        <a:ext cx="1724151" cy="1883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75D9-7B7D-4205-9A85-3C2FC9D3FB14}">
      <dsp:nvSpPr>
        <dsp:cNvPr id="0" name=""/>
        <dsp:cNvSpPr/>
      </dsp:nvSpPr>
      <dsp:spPr>
        <a:xfrm>
          <a:off x="1374" y="262490"/>
          <a:ext cx="3217238" cy="160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0099"/>
              </a:solidFill>
            </a:rPr>
            <a:t>Body: </a:t>
          </a:r>
          <a:r>
            <a:rPr lang="en-US" sz="2600" b="1" kern="1200" dirty="0" smtClean="0"/>
            <a:t>4-sided 50 litre oil box</a:t>
          </a:r>
          <a:endParaRPr lang="en-US" sz="2600" kern="1200" dirty="0"/>
        </a:p>
      </dsp:txBody>
      <dsp:txXfrm>
        <a:off x="48489" y="309605"/>
        <a:ext cx="3123008" cy="1514389"/>
      </dsp:txXfrm>
    </dsp:sp>
    <dsp:sp modelId="{51D2DF57-9933-445C-B912-D169163737D6}">
      <dsp:nvSpPr>
        <dsp:cNvPr id="0" name=""/>
        <dsp:cNvSpPr/>
      </dsp:nvSpPr>
      <dsp:spPr>
        <a:xfrm>
          <a:off x="4022923" y="262490"/>
          <a:ext cx="3217238" cy="160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0099"/>
              </a:solidFill>
            </a:rPr>
            <a:t>Front side: </a:t>
          </a:r>
          <a:r>
            <a:rPr lang="en-US" sz="2600" b="1" kern="1200" dirty="0" smtClean="0"/>
            <a:t>Circular opening + Plastic fan blades</a:t>
          </a:r>
          <a:endParaRPr lang="en-US" sz="2600" kern="1200" dirty="0"/>
        </a:p>
      </dsp:txBody>
      <dsp:txXfrm>
        <a:off x="4070038" y="309605"/>
        <a:ext cx="3123008" cy="1514389"/>
      </dsp:txXfrm>
    </dsp:sp>
    <dsp:sp modelId="{C4CA7AEF-CAC8-488E-B56A-275098E8729A}">
      <dsp:nvSpPr>
        <dsp:cNvPr id="0" name=""/>
        <dsp:cNvSpPr/>
      </dsp:nvSpPr>
      <dsp:spPr>
        <a:xfrm>
          <a:off x="8045847" y="264887"/>
          <a:ext cx="3217238" cy="160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0099"/>
              </a:solidFill>
            </a:rPr>
            <a:t>Rear side: </a:t>
          </a:r>
          <a:r>
            <a:rPr lang="en-US" sz="2600" b="1" kern="1200" dirty="0" smtClean="0"/>
            <a:t>Rectangular opening + Cooler Pad</a:t>
          </a:r>
          <a:endParaRPr lang="en-US" sz="2600" kern="1200" dirty="0"/>
        </a:p>
      </dsp:txBody>
      <dsp:txXfrm>
        <a:off x="8092962" y="312002"/>
        <a:ext cx="3123008" cy="151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96C7-6306-4EA3-A88A-D12721630E4C}">
      <dsp:nvSpPr>
        <dsp:cNvPr id="0" name=""/>
        <dsp:cNvSpPr/>
      </dsp:nvSpPr>
      <dsp:spPr>
        <a:xfrm>
          <a:off x="0" y="268"/>
          <a:ext cx="5620688" cy="1091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Top of the box sealed with cardboard</a:t>
          </a:r>
          <a:endParaRPr lang="en-US" sz="2400" kern="1200" dirty="0"/>
        </a:p>
      </dsp:txBody>
      <dsp:txXfrm>
        <a:off x="53277" y="53545"/>
        <a:ext cx="5514134" cy="984831"/>
      </dsp:txXfrm>
    </dsp:sp>
    <dsp:sp modelId="{D6EA6E8E-8849-465C-8EDC-68D3EB081364}">
      <dsp:nvSpPr>
        <dsp:cNvPr id="0" name=""/>
        <dsp:cNvSpPr/>
      </dsp:nvSpPr>
      <dsp:spPr>
        <a:xfrm>
          <a:off x="0" y="1103410"/>
          <a:ext cx="5620688" cy="1091385"/>
        </a:xfrm>
        <a:prstGeom prst="roundRect">
          <a:avLst/>
        </a:prstGeom>
        <a:gradFill rotWithShape="0">
          <a:gsLst>
            <a:gs pos="0">
              <a:schemeClr val="accent4">
                <a:hueOff val="-1507785"/>
                <a:satOff val="10526"/>
                <a:lumOff val="1127"/>
                <a:alphaOff val="0"/>
                <a:shade val="47500"/>
                <a:satMod val="137000"/>
              </a:schemeClr>
            </a:gs>
            <a:gs pos="55000">
              <a:schemeClr val="accent4">
                <a:hueOff val="-1507785"/>
                <a:satOff val="10526"/>
                <a:lumOff val="1127"/>
                <a:alphaOff val="0"/>
                <a:shade val="69000"/>
                <a:satMod val="137000"/>
              </a:schemeClr>
            </a:gs>
            <a:gs pos="100000">
              <a:schemeClr val="accent4">
                <a:hueOff val="-1507785"/>
                <a:satOff val="10526"/>
                <a:lumOff val="11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Water distribution tube connected from top of box to pump </a:t>
          </a:r>
          <a:endParaRPr lang="en-US" sz="2400" kern="1200" dirty="0"/>
        </a:p>
      </dsp:txBody>
      <dsp:txXfrm>
        <a:off x="53277" y="1156687"/>
        <a:ext cx="5514134" cy="984831"/>
      </dsp:txXfrm>
    </dsp:sp>
    <dsp:sp modelId="{CD45070F-FFD9-41A4-9106-D60FB106E252}">
      <dsp:nvSpPr>
        <dsp:cNvPr id="0" name=""/>
        <dsp:cNvSpPr/>
      </dsp:nvSpPr>
      <dsp:spPr>
        <a:xfrm>
          <a:off x="0" y="2206551"/>
          <a:ext cx="5620688" cy="1091385"/>
        </a:xfrm>
        <a:prstGeom prst="roundRect">
          <a:avLst/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shade val="47500"/>
                <a:satMod val="137000"/>
              </a:schemeClr>
            </a:gs>
            <a:gs pos="55000">
              <a:schemeClr val="accent4">
                <a:hueOff val="-3015570"/>
                <a:satOff val="21052"/>
                <a:lumOff val="2255"/>
                <a:alphaOff val="0"/>
                <a:shade val="69000"/>
                <a:satMod val="137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Submersible DC water pump placed inside the cooler body.</a:t>
          </a:r>
          <a:endParaRPr lang="en-US" sz="2400" kern="1200" dirty="0"/>
        </a:p>
      </dsp:txBody>
      <dsp:txXfrm>
        <a:off x="53277" y="2259828"/>
        <a:ext cx="5514134" cy="984831"/>
      </dsp:txXfrm>
    </dsp:sp>
    <dsp:sp modelId="{3D6782A8-0D6F-4248-BFF4-10CD84ABF71E}">
      <dsp:nvSpPr>
        <dsp:cNvPr id="0" name=""/>
        <dsp:cNvSpPr/>
      </dsp:nvSpPr>
      <dsp:spPr>
        <a:xfrm>
          <a:off x="0" y="3309693"/>
          <a:ext cx="5620688" cy="1091385"/>
        </a:xfrm>
        <a:prstGeom prst="roundRect">
          <a:avLst/>
        </a:prstGeom>
        <a:gradFill rotWithShape="0">
          <a:gsLst>
            <a:gs pos="0">
              <a:schemeClr val="accent4">
                <a:hueOff val="-4523356"/>
                <a:satOff val="31579"/>
                <a:lumOff val="3382"/>
                <a:alphaOff val="0"/>
                <a:shade val="47500"/>
                <a:satMod val="137000"/>
              </a:schemeClr>
            </a:gs>
            <a:gs pos="55000">
              <a:schemeClr val="accent4">
                <a:hueOff val="-4523356"/>
                <a:satOff val="31579"/>
                <a:lumOff val="3382"/>
                <a:alphaOff val="0"/>
                <a:shade val="69000"/>
                <a:satMod val="137000"/>
              </a:schemeClr>
            </a:gs>
            <a:gs pos="100000">
              <a:schemeClr val="accent4">
                <a:hueOff val="-4523356"/>
                <a:satOff val="31579"/>
                <a:lumOff val="338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DC Water Pump and DC Fan Motor connected by wires to separate switches mounted on cooler body. </a:t>
          </a:r>
          <a:endParaRPr lang="en-US" sz="2400" kern="1200" dirty="0"/>
        </a:p>
      </dsp:txBody>
      <dsp:txXfrm>
        <a:off x="53277" y="3362970"/>
        <a:ext cx="5514134" cy="984831"/>
      </dsp:txXfrm>
    </dsp:sp>
    <dsp:sp modelId="{7BF48A10-D6FE-4B22-97C7-33D4F8CE832B}">
      <dsp:nvSpPr>
        <dsp:cNvPr id="0" name=""/>
        <dsp:cNvSpPr/>
      </dsp:nvSpPr>
      <dsp:spPr>
        <a:xfrm>
          <a:off x="0" y="4413103"/>
          <a:ext cx="5620688" cy="1091385"/>
        </a:xfrm>
        <a:prstGeom prst="roundRect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shade val="47500"/>
                <a:satMod val="137000"/>
              </a:schemeClr>
            </a:gs>
            <a:gs pos="55000">
              <a:schemeClr val="accent4">
                <a:hueOff val="-6031141"/>
                <a:satOff val="42105"/>
                <a:lumOff val="4509"/>
                <a:alphaOff val="0"/>
                <a:shade val="69000"/>
                <a:satMod val="137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Power source is 12 V battery.</a:t>
          </a:r>
          <a:endParaRPr lang="en-US" sz="2400" kern="1200" dirty="0"/>
        </a:p>
      </dsp:txBody>
      <dsp:txXfrm>
        <a:off x="53277" y="4466380"/>
        <a:ext cx="5514134" cy="984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1CE9B-6877-46CF-95D2-8C671A878456}">
      <dsp:nvSpPr>
        <dsp:cNvPr id="0" name=""/>
        <dsp:cNvSpPr/>
      </dsp:nvSpPr>
      <dsp:spPr>
        <a:xfrm>
          <a:off x="956503" y="29018"/>
          <a:ext cx="3651018" cy="184742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Water is added from the front or rear side. </a:t>
          </a:r>
          <a:endParaRPr lang="en-US" sz="2500" kern="1200" dirty="0"/>
        </a:p>
      </dsp:txBody>
      <dsp:txXfrm>
        <a:off x="1046687" y="119202"/>
        <a:ext cx="3470650" cy="1667059"/>
      </dsp:txXfrm>
    </dsp:sp>
    <dsp:sp modelId="{9D0840C1-6806-4276-8DF6-72348B5C0C81}">
      <dsp:nvSpPr>
        <dsp:cNvPr id="0" name=""/>
        <dsp:cNvSpPr/>
      </dsp:nvSpPr>
      <dsp:spPr>
        <a:xfrm>
          <a:off x="971349" y="1948688"/>
          <a:ext cx="3611268" cy="15849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Pump circulates water to reduce temperatures</a:t>
          </a:r>
          <a:endParaRPr lang="en-US" sz="2500" kern="1200" dirty="0"/>
        </a:p>
      </dsp:txBody>
      <dsp:txXfrm>
        <a:off x="1048720" y="2026059"/>
        <a:ext cx="3456526" cy="1430218"/>
      </dsp:txXfrm>
    </dsp:sp>
    <dsp:sp modelId="{3E94D138-7E19-45BE-A127-62FA22AB3621}">
      <dsp:nvSpPr>
        <dsp:cNvPr id="0" name=""/>
        <dsp:cNvSpPr/>
      </dsp:nvSpPr>
      <dsp:spPr>
        <a:xfrm>
          <a:off x="961330" y="3606951"/>
          <a:ext cx="3626597" cy="170195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If there is electricity </a:t>
          </a:r>
          <a:r>
            <a:rPr lang="en-US" sz="2400" b="1" kern="1200" dirty="0" smtClean="0"/>
            <a:t>an adaptor can be used in place of a battery .</a:t>
          </a:r>
          <a:endParaRPr lang="en-US" sz="2400" kern="1200" dirty="0"/>
        </a:p>
      </dsp:txBody>
      <dsp:txXfrm>
        <a:off x="1044413" y="3690034"/>
        <a:ext cx="3460431" cy="1535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2308-2FCC-4609-9C5F-E33E9B6F780D}">
      <dsp:nvSpPr>
        <dsp:cNvPr id="0" name=""/>
        <dsp:cNvSpPr/>
      </dsp:nvSpPr>
      <dsp:spPr>
        <a:xfrm>
          <a:off x="0" y="0"/>
          <a:ext cx="5326742" cy="532674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20418-2339-48B2-8077-E32ABB4C23DE}">
      <dsp:nvSpPr>
        <dsp:cNvPr id="0" name=""/>
        <dsp:cNvSpPr/>
      </dsp:nvSpPr>
      <dsp:spPr>
        <a:xfrm>
          <a:off x="2663371" y="0"/>
          <a:ext cx="8686800" cy="5326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1. A plastic oil box is reused as the body of the cooler </a:t>
          </a:r>
          <a:endParaRPr lang="en-US" sz="2400" b="1" kern="1200" dirty="0"/>
        </a:p>
      </dsp:txBody>
      <dsp:txXfrm>
        <a:off x="2663371" y="0"/>
        <a:ext cx="8686800" cy="1131932"/>
      </dsp:txXfrm>
    </dsp:sp>
    <dsp:sp modelId="{5498622B-B6C7-4345-8E0F-A0C2567D056A}">
      <dsp:nvSpPr>
        <dsp:cNvPr id="0" name=""/>
        <dsp:cNvSpPr/>
      </dsp:nvSpPr>
      <dsp:spPr>
        <a:xfrm>
          <a:off x="699135" y="1131932"/>
          <a:ext cx="3928472" cy="39284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010380"/>
            <a:satOff val="14035"/>
            <a:lumOff val="150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D635-DB83-4B71-95E2-B361CB9EF11E}">
      <dsp:nvSpPr>
        <dsp:cNvPr id="0" name=""/>
        <dsp:cNvSpPr/>
      </dsp:nvSpPr>
      <dsp:spPr>
        <a:xfrm>
          <a:off x="2663371" y="1131932"/>
          <a:ext cx="8686800" cy="392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2010380"/>
              <a:satOff val="14035"/>
              <a:lumOff val="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2.Ice- cream sticks and twigs are used to make the frame of the        cooler pad </a:t>
          </a:r>
          <a:endParaRPr lang="en-US" sz="2400" b="1" kern="1200" dirty="0"/>
        </a:p>
      </dsp:txBody>
      <dsp:txXfrm>
        <a:off x="2663371" y="1131932"/>
        <a:ext cx="8686800" cy="1131932"/>
      </dsp:txXfrm>
    </dsp:sp>
    <dsp:sp modelId="{8AA67AC5-8412-4063-8F0A-D86F125703C0}">
      <dsp:nvSpPr>
        <dsp:cNvPr id="0" name=""/>
        <dsp:cNvSpPr/>
      </dsp:nvSpPr>
      <dsp:spPr>
        <a:xfrm>
          <a:off x="1398270" y="2263865"/>
          <a:ext cx="2530202" cy="253020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020761"/>
            <a:satOff val="28070"/>
            <a:lumOff val="30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B4191-4D38-4D06-81D5-B5067E14363C}">
      <dsp:nvSpPr>
        <dsp:cNvPr id="0" name=""/>
        <dsp:cNvSpPr/>
      </dsp:nvSpPr>
      <dsp:spPr>
        <a:xfrm>
          <a:off x="2663371" y="2263865"/>
          <a:ext cx="8686800" cy="2530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4020761"/>
              <a:satOff val="28070"/>
              <a:lumOff val="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3.Broom fiber/ Jute  is used to fill the pad</a:t>
          </a:r>
          <a:endParaRPr lang="en-US" sz="2400" b="1" kern="1200" dirty="0"/>
        </a:p>
      </dsp:txBody>
      <dsp:txXfrm>
        <a:off x="2663371" y="2263865"/>
        <a:ext cx="8686800" cy="1131932"/>
      </dsp:txXfrm>
    </dsp:sp>
    <dsp:sp modelId="{33062C51-C8E0-4E76-903B-CB1BC5D768AA}">
      <dsp:nvSpPr>
        <dsp:cNvPr id="0" name=""/>
        <dsp:cNvSpPr/>
      </dsp:nvSpPr>
      <dsp:spPr>
        <a:xfrm>
          <a:off x="2097405" y="3395798"/>
          <a:ext cx="1131932" cy="113193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517A3-5982-4FCA-8562-F310929E8566}">
      <dsp:nvSpPr>
        <dsp:cNvPr id="0" name=""/>
        <dsp:cNvSpPr/>
      </dsp:nvSpPr>
      <dsp:spPr>
        <a:xfrm>
          <a:off x="2663371" y="3395798"/>
          <a:ext cx="8686800" cy="11319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4.Waste cardboard is used for the support of the fan structure   and to seal the top part of the cooler body</a:t>
          </a:r>
          <a:endParaRPr lang="en-US" sz="2400" b="1" kern="1200" dirty="0"/>
        </a:p>
      </dsp:txBody>
      <dsp:txXfrm>
        <a:off x="2663371" y="3395798"/>
        <a:ext cx="8686800" cy="113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8" y="174172"/>
            <a:ext cx="10972800" cy="860552"/>
          </a:xfrm>
        </p:spPr>
        <p:txBody>
          <a:bodyPr>
            <a:normAutofit/>
          </a:bodyPr>
          <a:lstStyle>
            <a:lvl1pPr>
              <a:defRPr sz="4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14"/>
            <a:ext cx="5384800" cy="516403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14"/>
            <a:ext cx="5384800" cy="516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1"/>
            <a:ext cx="12192000" cy="113211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0714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1772"/>
            <a:ext cx="10972800" cy="510903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966104-FCB2-45AB-A868-1D49449A9010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35769F-75AB-4EBF-A73E-CA5D9B2D77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diagrams/layout4.xml" Type="http://schemas.openxmlformats.org/officeDocument/2006/relationships/diagramLayout"/><Relationship Id="rId7" Target="../media/image32.png" Type="http://schemas.openxmlformats.org/officeDocument/2006/relationships/image"/><Relationship Id="rId2" Target="../diagrams/data4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4.xml" Type="http://schemas.microsoft.com/office/2007/relationships/diagramDrawing"/><Relationship Id="rId5" Target="../diagrams/colors4.xml" Type="http://schemas.openxmlformats.org/officeDocument/2006/relationships/diagramColors"/><Relationship Id="rId10" Target="../media/image1.jpeg" Type="http://schemas.openxmlformats.org/officeDocument/2006/relationships/image"/><Relationship Id="rId4" Target="../diagrams/quickStyle4.xml" Type="http://schemas.openxmlformats.org/officeDocument/2006/relationships/diagramQuickStyle"/><Relationship Id="rId9" Target="../media/image34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9.jpeg" Type="http://schemas.openxmlformats.org/officeDocument/2006/relationships/image"/><Relationship Id="rId5" Target="../media/image48.jpe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diagrams/layout2.xml" Type="http://schemas.openxmlformats.org/officeDocument/2006/relationships/diagramLayout"/><Relationship Id="rId7" Target="../media/image19.png" Type="http://schemas.openxmlformats.org/officeDocument/2006/relationships/image"/><Relationship Id="rId2" Target="../diagrams/data2.xml" Type="http://schemas.openxmlformats.org/officeDocument/2006/relationships/diagramData"/><Relationship Id="rId1" Target="../slideLayouts/slideLayout4.xml" Type="http://schemas.openxmlformats.org/officeDocument/2006/relationships/slideLayout"/><Relationship Id="rId6" Target="../diagrams/drawing2.xml" Type="http://schemas.microsoft.com/office/2007/relationships/diagramDrawing"/><Relationship Id="rId5" Target="../diagrams/colors2.xml" Type="http://schemas.openxmlformats.org/officeDocument/2006/relationships/diagramColors"/><Relationship Id="rId10" Target="../media/image22.png" Type="http://schemas.openxmlformats.org/officeDocument/2006/relationships/image"/><Relationship Id="rId4" Target="../diagrams/quickStyle2.xml" Type="http://schemas.openxmlformats.org/officeDocument/2006/relationships/diagramQuickStyle"/><Relationship Id="rId9" Target="../media/image2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7" Target="../media/image15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png" Type="http://schemas.openxmlformats.org/officeDocument/2006/relationships/image"/><Relationship Id="rId4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-465041"/>
            <a:ext cx="10882648" cy="20289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rgbClr val="FFFF00"/>
                </a:solidFill>
              </a:rPr>
              <a:t>Cresta Cooler</a:t>
            </a:r>
            <a:r>
              <a:rPr lang="en-US" sz="4900" dirty="0" smtClean="0">
                <a:solidFill>
                  <a:srgbClr val="FFFF00"/>
                </a:solidFill>
              </a:rPr>
              <a:t/>
            </a:r>
            <a:br>
              <a:rPr lang="en-US" sz="4900" dirty="0" smtClean="0">
                <a:solidFill>
                  <a:srgbClr val="FFFF00"/>
                </a:solidFill>
              </a:rPr>
            </a:br>
            <a:r>
              <a:rPr lang="en-US" sz="4900" i="1" dirty="0" smtClean="0">
                <a:solidFill>
                  <a:srgbClr val="FFFF00"/>
                </a:solidFill>
              </a:rPr>
              <a:t>Its time to be a ruler, </a:t>
            </a:r>
            <a:r>
              <a:rPr lang="en-US" sz="4900" i="1" dirty="0" smtClean="0">
                <a:solidFill>
                  <a:srgbClr val="FFFF00"/>
                </a:solidFill>
              </a:rPr>
              <a:t>install the </a:t>
            </a:r>
            <a:r>
              <a:rPr lang="en-US" sz="4900" i="1" dirty="0" smtClean="0">
                <a:solidFill>
                  <a:srgbClr val="FFFF00"/>
                </a:solidFill>
              </a:rPr>
              <a:t>Cresta Cooler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8" name="AutoShape 2" descr="blob:https://web.whatsapp.com/e7884e7e-f208-4964-be31-d41c58781cf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631"/>
          <a:stretch/>
        </p:blipFill>
        <p:spPr>
          <a:xfrm>
            <a:off x="624115" y="1931831"/>
            <a:ext cx="5088920" cy="411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23" t="5605" r="9224" b="8149"/>
          <a:stretch/>
        </p:blipFill>
        <p:spPr>
          <a:xfrm rot="5400000">
            <a:off x="6643963" y="2207328"/>
            <a:ext cx="4420520" cy="356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4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87" y="-10099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solidFill>
                  <a:srgbClr val="FFFF00"/>
                </a:solidFill>
              </a:rPr>
              <a:t>The Fan </a:t>
            </a:r>
            <a:endParaRPr lang="en-US" sz="5400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6229"/>
            <a:ext cx="7489371" cy="1103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The fan is attached to the DC motor and fixed inside the circular opening</a:t>
            </a:r>
            <a:endParaRPr lang="en-US" sz="2800" b="1" i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275" y="1304184"/>
            <a:ext cx="2967238" cy="2408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65622" y="2423886"/>
            <a:ext cx="199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Cardboard support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3521" r="3823" b="15305"/>
          <a:stretch/>
        </p:blipFill>
        <p:spPr>
          <a:xfrm>
            <a:off x="7604276" y="3860801"/>
            <a:ext cx="2967238" cy="2830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18562" y="52606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Front View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4" y="2709580"/>
            <a:ext cx="823031" cy="445047"/>
          </a:xfrm>
          <a:prstGeom prst="rect">
            <a:avLst/>
          </a:prstGeom>
        </p:spPr>
      </p:pic>
      <p:sp>
        <p:nvSpPr>
          <p:cNvPr id="8194" name="AutoShape 2" descr="Image result for DC mo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AutoShape 4" descr="Image result for DC mo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AutoShape 6" descr="Image result for DC mo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AutoShape 8" descr="Image result for DC mo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43" y="1306286"/>
            <a:ext cx="2873185" cy="323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78515" y="4891313"/>
            <a:ext cx="190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  Motor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5" y="1304184"/>
            <a:ext cx="3236686" cy="323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68418" y="4855420"/>
            <a:ext cx="1555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Fan Blades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2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20" y="-116422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b="1" cap="none" dirty="0" smtClean="0">
                <a:solidFill>
                  <a:srgbClr val="FFFF00"/>
                </a:solidFill>
              </a:rPr>
              <a:t>Functioning of The Cooler</a:t>
            </a:r>
            <a:endParaRPr lang="en-US" sz="4800" b="1" cap="none" dirty="0">
              <a:solidFill>
                <a:srgbClr val="FFFF00"/>
              </a:solidFill>
            </a:endParaRPr>
          </a:p>
        </p:txBody>
      </p:sp>
      <p:graphicFrame>
        <p:nvGraphicFramePr>
          <p:cNvPr id="71" name="Content Placeholder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913048"/>
              </p:ext>
            </p:extLst>
          </p:nvPr>
        </p:nvGraphicFramePr>
        <p:xfrm>
          <a:off x="159657" y="1190171"/>
          <a:ext cx="5620688" cy="550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44414" y="6208806"/>
            <a:ext cx="39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Wiring of the cooler</a:t>
            </a:r>
            <a:endParaRPr lang="en-US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5975450" y="1362148"/>
            <a:ext cx="5738132" cy="4687100"/>
            <a:chOff x="5873297" y="1423414"/>
            <a:chExt cx="5738132" cy="4687100"/>
          </a:xfrm>
        </p:grpSpPr>
        <p:sp>
          <p:nvSpPr>
            <p:cNvPr id="18" name="Rectangle 17"/>
            <p:cNvSpPr/>
            <p:nvPr/>
          </p:nvSpPr>
          <p:spPr>
            <a:xfrm>
              <a:off x="5873297" y="1712230"/>
              <a:ext cx="919388" cy="7022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1003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6371" y="2466827"/>
              <a:ext cx="124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 V battery</a:t>
              </a:r>
              <a:endParaRPr lang="en-US" b="1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792687" y="1423414"/>
              <a:ext cx="4818742" cy="4687100"/>
              <a:chOff x="6792687" y="1423414"/>
              <a:chExt cx="4641648" cy="448491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239706" y="1423415"/>
                <a:ext cx="4194629" cy="4484915"/>
              </a:xfrm>
              <a:prstGeom prst="rect">
                <a:avLst/>
              </a:prstGeom>
              <a:solidFill>
                <a:schemeClr val="accent1">
                  <a:lumMod val="75000"/>
                  <a:alpha val="46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7679594" y="1722336"/>
                <a:ext cx="0" cy="1480458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7389310" y="1722336"/>
                <a:ext cx="24771" cy="2645061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792687" y="1712231"/>
                <a:ext cx="886907" cy="455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8085726" y="2371724"/>
                <a:ext cx="2452914" cy="2438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inus 30"/>
              <p:cNvSpPr/>
              <p:nvPr/>
            </p:nvSpPr>
            <p:spPr>
              <a:xfrm rot="8126683">
                <a:off x="7412509" y="3387001"/>
                <a:ext cx="3823617" cy="508000"/>
              </a:xfrm>
              <a:prstGeom prst="mathMinu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8521155" y="4476296"/>
                <a:ext cx="1654628" cy="362857"/>
              </a:xfrm>
              <a:custGeom>
                <a:avLst/>
                <a:gdLst>
                  <a:gd name="connsiteX0" fmla="*/ 29028 w 1654628"/>
                  <a:gd name="connsiteY0" fmla="*/ 14514 h 362857"/>
                  <a:gd name="connsiteX1" fmla="*/ 1654628 w 1654628"/>
                  <a:gd name="connsiteY1" fmla="*/ 0 h 362857"/>
                  <a:gd name="connsiteX2" fmla="*/ 1524000 w 1654628"/>
                  <a:gd name="connsiteY2" fmla="*/ 145143 h 362857"/>
                  <a:gd name="connsiteX3" fmla="*/ 1320800 w 1654628"/>
                  <a:gd name="connsiteY3" fmla="*/ 246743 h 362857"/>
                  <a:gd name="connsiteX4" fmla="*/ 972457 w 1654628"/>
                  <a:gd name="connsiteY4" fmla="*/ 362857 h 362857"/>
                  <a:gd name="connsiteX5" fmla="*/ 478971 w 1654628"/>
                  <a:gd name="connsiteY5" fmla="*/ 304800 h 362857"/>
                  <a:gd name="connsiteX6" fmla="*/ 203200 w 1654628"/>
                  <a:gd name="connsiteY6" fmla="*/ 203200 h 362857"/>
                  <a:gd name="connsiteX7" fmla="*/ 0 w 1654628"/>
                  <a:gd name="connsiteY7" fmla="*/ 58057 h 36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4628" h="362857">
                    <a:moveTo>
                      <a:pt x="29028" y="14514"/>
                    </a:moveTo>
                    <a:lnTo>
                      <a:pt x="1654628" y="0"/>
                    </a:lnTo>
                    <a:lnTo>
                      <a:pt x="1524000" y="145143"/>
                    </a:lnTo>
                    <a:lnTo>
                      <a:pt x="1320800" y="246743"/>
                    </a:lnTo>
                    <a:lnTo>
                      <a:pt x="972457" y="362857"/>
                    </a:lnTo>
                    <a:lnTo>
                      <a:pt x="478971" y="304800"/>
                    </a:lnTo>
                    <a:lnTo>
                      <a:pt x="203200" y="203200"/>
                    </a:lnTo>
                    <a:lnTo>
                      <a:pt x="0" y="58057"/>
                    </a:lnTo>
                  </a:path>
                </a:pathLst>
              </a:cu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inus 32"/>
              <p:cNvSpPr/>
              <p:nvPr/>
            </p:nvSpPr>
            <p:spPr>
              <a:xfrm rot="2968527">
                <a:off x="7347194" y="3292658"/>
                <a:ext cx="3823617" cy="508000"/>
              </a:xfrm>
              <a:prstGeom prst="mathMinu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038831">
                <a:off x="8608239" y="3039384"/>
                <a:ext cx="1516744" cy="1349828"/>
                <a:chOff x="8752114" y="3091544"/>
                <a:chExt cx="1516744" cy="1349828"/>
              </a:xfrm>
              <a:solidFill>
                <a:srgbClr val="FF0000"/>
              </a:solidFill>
            </p:grpSpPr>
            <p:sp>
              <p:nvSpPr>
                <p:cNvPr id="41" name="Isosceles Triangle 40"/>
                <p:cNvSpPr/>
                <p:nvPr/>
              </p:nvSpPr>
              <p:spPr>
                <a:xfrm rot="7758859">
                  <a:off x="8853714" y="2989944"/>
                  <a:ext cx="580571" cy="78377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14504546">
                  <a:off x="9586686" y="3040742"/>
                  <a:ext cx="580571" cy="78377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9173029" y="3657600"/>
                  <a:ext cx="580571" cy="78377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9631107" y="4491595"/>
                <a:ext cx="261258" cy="2177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9426287" y="2839936"/>
                <a:ext cx="333276" cy="1634756"/>
              </a:xfrm>
              <a:custGeom>
                <a:avLst/>
                <a:gdLst>
                  <a:gd name="connsiteX0" fmla="*/ 0 w 642654"/>
                  <a:gd name="connsiteY0" fmla="*/ 0 h 1858613"/>
                  <a:gd name="connsiteX1" fmla="*/ 29029 w 642654"/>
                  <a:gd name="connsiteY1" fmla="*/ 290286 h 1858613"/>
                  <a:gd name="connsiteX2" fmla="*/ 43543 w 642654"/>
                  <a:gd name="connsiteY2" fmla="*/ 348343 h 1858613"/>
                  <a:gd name="connsiteX3" fmla="*/ 72572 w 642654"/>
                  <a:gd name="connsiteY3" fmla="*/ 508000 h 1858613"/>
                  <a:gd name="connsiteX4" fmla="*/ 87086 w 642654"/>
                  <a:gd name="connsiteY4" fmla="*/ 566057 h 1858613"/>
                  <a:gd name="connsiteX5" fmla="*/ 101600 w 642654"/>
                  <a:gd name="connsiteY5" fmla="*/ 653143 h 1858613"/>
                  <a:gd name="connsiteX6" fmla="*/ 130629 w 642654"/>
                  <a:gd name="connsiteY6" fmla="*/ 696686 h 1858613"/>
                  <a:gd name="connsiteX7" fmla="*/ 188686 w 642654"/>
                  <a:gd name="connsiteY7" fmla="*/ 812800 h 1858613"/>
                  <a:gd name="connsiteX8" fmla="*/ 232229 w 642654"/>
                  <a:gd name="connsiteY8" fmla="*/ 914400 h 1858613"/>
                  <a:gd name="connsiteX9" fmla="*/ 275772 w 642654"/>
                  <a:gd name="connsiteY9" fmla="*/ 1016000 h 1858613"/>
                  <a:gd name="connsiteX10" fmla="*/ 290286 w 642654"/>
                  <a:gd name="connsiteY10" fmla="*/ 1059543 h 1858613"/>
                  <a:gd name="connsiteX11" fmla="*/ 377372 w 642654"/>
                  <a:gd name="connsiteY11" fmla="*/ 1219200 h 1858613"/>
                  <a:gd name="connsiteX12" fmla="*/ 435429 w 642654"/>
                  <a:gd name="connsiteY12" fmla="*/ 1320800 h 1858613"/>
                  <a:gd name="connsiteX13" fmla="*/ 493486 w 642654"/>
                  <a:gd name="connsiteY13" fmla="*/ 1436914 h 1858613"/>
                  <a:gd name="connsiteX14" fmla="*/ 522515 w 642654"/>
                  <a:gd name="connsiteY14" fmla="*/ 1509486 h 1858613"/>
                  <a:gd name="connsiteX15" fmla="*/ 551543 w 642654"/>
                  <a:gd name="connsiteY15" fmla="*/ 1596572 h 1858613"/>
                  <a:gd name="connsiteX16" fmla="*/ 566058 w 642654"/>
                  <a:gd name="connsiteY16" fmla="*/ 1640114 h 1858613"/>
                  <a:gd name="connsiteX17" fmla="*/ 609600 w 642654"/>
                  <a:gd name="connsiteY17" fmla="*/ 1727200 h 1858613"/>
                  <a:gd name="connsiteX18" fmla="*/ 638629 w 642654"/>
                  <a:gd name="connsiteY18" fmla="*/ 1814286 h 1858613"/>
                  <a:gd name="connsiteX19" fmla="*/ 595086 w 642654"/>
                  <a:gd name="connsiteY19" fmla="*/ 1843314 h 1858613"/>
                  <a:gd name="connsiteX20" fmla="*/ 638629 w 642654"/>
                  <a:gd name="connsiteY20" fmla="*/ 1828800 h 1858613"/>
                  <a:gd name="connsiteX21" fmla="*/ 638629 w 642654"/>
                  <a:gd name="connsiteY21" fmla="*/ 1814286 h 185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654" h="1858613">
                    <a:moveTo>
                      <a:pt x="0" y="0"/>
                    </a:moveTo>
                    <a:cubicBezTo>
                      <a:pt x="4645" y="51093"/>
                      <a:pt x="19958" y="231321"/>
                      <a:pt x="29029" y="290286"/>
                    </a:cubicBezTo>
                    <a:cubicBezTo>
                      <a:pt x="32062" y="310002"/>
                      <a:pt x="40264" y="328667"/>
                      <a:pt x="43543" y="348343"/>
                    </a:cubicBezTo>
                    <a:cubicBezTo>
                      <a:pt x="86776" y="607736"/>
                      <a:pt x="35204" y="377209"/>
                      <a:pt x="72572" y="508000"/>
                    </a:cubicBezTo>
                    <a:cubicBezTo>
                      <a:pt x="78052" y="527180"/>
                      <a:pt x="83174" y="546496"/>
                      <a:pt x="87086" y="566057"/>
                    </a:cubicBezTo>
                    <a:cubicBezTo>
                      <a:pt x="92857" y="594915"/>
                      <a:pt x="92294" y="625224"/>
                      <a:pt x="101600" y="653143"/>
                    </a:cubicBezTo>
                    <a:cubicBezTo>
                      <a:pt x="107116" y="669692"/>
                      <a:pt x="120953" y="682172"/>
                      <a:pt x="130629" y="696686"/>
                    </a:cubicBezTo>
                    <a:cubicBezTo>
                      <a:pt x="175749" y="832050"/>
                      <a:pt x="97286" y="607149"/>
                      <a:pt x="188686" y="812800"/>
                    </a:cubicBezTo>
                    <a:cubicBezTo>
                      <a:pt x="251170" y="953388"/>
                      <a:pt x="153886" y="796887"/>
                      <a:pt x="232229" y="914400"/>
                    </a:cubicBezTo>
                    <a:cubicBezTo>
                      <a:pt x="266267" y="1016516"/>
                      <a:pt x="221966" y="890453"/>
                      <a:pt x="275772" y="1016000"/>
                    </a:cubicBezTo>
                    <a:cubicBezTo>
                      <a:pt x="281799" y="1030062"/>
                      <a:pt x="283955" y="1045615"/>
                      <a:pt x="290286" y="1059543"/>
                    </a:cubicBezTo>
                    <a:cubicBezTo>
                      <a:pt x="399965" y="1300838"/>
                      <a:pt x="306674" y="1095479"/>
                      <a:pt x="377372" y="1219200"/>
                    </a:cubicBezTo>
                    <a:cubicBezTo>
                      <a:pt x="451032" y="1348105"/>
                      <a:pt x="364704" y="1214714"/>
                      <a:pt x="435429" y="1320800"/>
                    </a:cubicBezTo>
                    <a:cubicBezTo>
                      <a:pt x="465520" y="1441165"/>
                      <a:pt x="426199" y="1315799"/>
                      <a:pt x="493486" y="1436914"/>
                    </a:cubicBezTo>
                    <a:cubicBezTo>
                      <a:pt x="506139" y="1459689"/>
                      <a:pt x="513611" y="1485000"/>
                      <a:pt x="522515" y="1509486"/>
                    </a:cubicBezTo>
                    <a:cubicBezTo>
                      <a:pt x="532972" y="1538243"/>
                      <a:pt x="541867" y="1567543"/>
                      <a:pt x="551543" y="1596572"/>
                    </a:cubicBezTo>
                    <a:lnTo>
                      <a:pt x="566058" y="1640114"/>
                    </a:lnTo>
                    <a:cubicBezTo>
                      <a:pt x="618997" y="1798927"/>
                      <a:pt x="534564" y="1558368"/>
                      <a:pt x="609600" y="1727200"/>
                    </a:cubicBezTo>
                    <a:cubicBezTo>
                      <a:pt x="622027" y="1755162"/>
                      <a:pt x="638629" y="1814286"/>
                      <a:pt x="638629" y="1814286"/>
                    </a:cubicBezTo>
                    <a:cubicBezTo>
                      <a:pt x="624115" y="1823962"/>
                      <a:pt x="595086" y="1825870"/>
                      <a:pt x="595086" y="1843314"/>
                    </a:cubicBezTo>
                    <a:cubicBezTo>
                      <a:pt x="595086" y="1858613"/>
                      <a:pt x="625899" y="1837286"/>
                      <a:pt x="638629" y="1828800"/>
                    </a:cubicBezTo>
                    <a:cubicBezTo>
                      <a:pt x="642654" y="1826116"/>
                      <a:pt x="638629" y="1819124"/>
                      <a:pt x="638629" y="1814286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26287" y="1423414"/>
                <a:ext cx="146004" cy="139993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Action Button: Back or Previous 37">
                <a:hlinkClick r:id="" action="ppaction://hlinkshowjump?jump=previousslide" highlightClick="1"/>
              </p:cNvPr>
              <p:cNvSpPr/>
              <p:nvPr/>
            </p:nvSpPr>
            <p:spPr>
              <a:xfrm rot="5400000">
                <a:off x="7497514" y="4150509"/>
                <a:ext cx="522515" cy="377371"/>
              </a:xfrm>
              <a:prstGeom prst="actionButtonBackPrevious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261383" y="3509943"/>
                <a:ext cx="175159" cy="21503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ction Button: Back or Previous 39">
                <a:hlinkClick r:id="" action="ppaction://hlinkshowjump?jump=previousslide" highlightClick="1"/>
              </p:cNvPr>
              <p:cNvSpPr/>
              <p:nvPr/>
            </p:nvSpPr>
            <p:spPr>
              <a:xfrm rot="5400000">
                <a:off x="7475073" y="3250652"/>
                <a:ext cx="522515" cy="377371"/>
              </a:xfrm>
              <a:prstGeom prst="actionButtonBackPrevious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endCxn id="39" idx="2"/>
              </p:cNvCxnSpPr>
              <p:nvPr/>
            </p:nvCxnSpPr>
            <p:spPr>
              <a:xfrm>
                <a:off x="7924671" y="3590924"/>
                <a:ext cx="1336712" cy="2653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36" idx="19"/>
              </p:cNvCxnSpPr>
              <p:nvPr/>
            </p:nvCxnSpPr>
            <p:spPr>
              <a:xfrm>
                <a:off x="8004192" y="4413236"/>
                <a:ext cx="1730703" cy="48000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7424557" y="4367852"/>
                <a:ext cx="189348" cy="0"/>
              </a:xfrm>
              <a:prstGeom prst="line">
                <a:avLst/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>
            <a:off x="8116960" y="3651560"/>
            <a:ext cx="13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Wire from Motor </a:t>
            </a:r>
            <a:endParaRPr lang="en-US" b="1" dirty="0"/>
          </a:p>
        </p:txBody>
      </p:sp>
      <p:sp>
        <p:nvSpPr>
          <p:cNvPr id="81" name="Rectangle 80"/>
          <p:cNvSpPr/>
          <p:nvPr/>
        </p:nvSpPr>
        <p:spPr>
          <a:xfrm>
            <a:off x="7938764" y="4700987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Wire </a:t>
            </a:r>
            <a:r>
              <a:rPr lang="en-US" b="1" dirty="0" smtClean="0"/>
              <a:t>from Pump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986566" y="1503130"/>
            <a:ext cx="112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Wires from Switch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7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02" y="-77005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How it provides Cooling?</a:t>
            </a:r>
            <a:endParaRPr lang="en-US" sz="4800" b="1" cap="none" dirty="0">
              <a:solidFill>
                <a:srgbClr val="FFFF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78527"/>
              </p:ext>
            </p:extLst>
          </p:nvPr>
        </p:nvGraphicFramePr>
        <p:xfrm>
          <a:off x="-282669" y="1369082"/>
          <a:ext cx="5362669" cy="548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04" y="1229132"/>
            <a:ext cx="1146715" cy="114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9230" y="4805196"/>
            <a:ext cx="2256646" cy="1827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5876" y="1893897"/>
            <a:ext cx="4663844" cy="45114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785144" y="22159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 rot="15320661">
            <a:off x="8534614" y="3946839"/>
            <a:ext cx="152772" cy="3218163"/>
          </a:xfrm>
          <a:prstGeom prst="upArrow">
            <a:avLst/>
          </a:prstGeom>
          <a:blipFill dpi="0" rotWithShape="1">
            <a:blip r:embed="rId10">
              <a:duotone>
                <a:schemeClr val="dk2">
                  <a:shade val="75000"/>
                  <a:satMod val="105000"/>
                </a:schemeClr>
                <a:schemeClr val="dk2">
                  <a:tint val="95000"/>
                  <a:satMod val="105000"/>
                </a:schemeClr>
              </a:duotone>
            </a:blip>
            <a:srcRect/>
            <a:tile tx="0" ty="0" sx="38000" sy="38000" flip="none" algn="tl"/>
          </a:blip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17427" y="2006515"/>
            <a:ext cx="267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Switching mode adaptor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79056" y="4337181"/>
            <a:ext cx="201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 water Pump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738937" y="5324124"/>
            <a:ext cx="14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added from front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Battery Recharging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the </a:t>
            </a:r>
            <a:r>
              <a:rPr lang="en-US" b="1" dirty="0" smtClean="0"/>
              <a:t>villages without any electricity we plan to set up a charging station which will comprise of 12V battery chargers with a 12V solar panel being the power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43480"/>
            <a:ext cx="2823028" cy="2823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29" y="3482457"/>
            <a:ext cx="2653619" cy="2653619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3628572" y="4281714"/>
            <a:ext cx="711199" cy="783772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380" y="3602037"/>
            <a:ext cx="2143125" cy="214312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7543690" y="4374812"/>
            <a:ext cx="481464" cy="84182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3005" y="6093425"/>
            <a:ext cx="239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 V Solar panel( Power Source)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214287" y="6136076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Battery charger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96186" y="6093425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Recharged Battery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9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Recharging Booth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3" y="1966252"/>
            <a:ext cx="5299070" cy="353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77" y="1966252"/>
            <a:ext cx="5786551" cy="353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of Waste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1449897"/>
              </p:ext>
            </p:extLst>
          </p:nvPr>
        </p:nvGraphicFramePr>
        <p:xfrm>
          <a:off x="420914" y="1291770"/>
          <a:ext cx="11350172" cy="532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0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(</a:t>
            </a:r>
            <a:r>
              <a:rPr lang="en-US" dirty="0" smtClean="0"/>
              <a:t>P</a:t>
            </a:r>
            <a:r>
              <a:rPr lang="en-US" dirty="0" smtClean="0"/>
              <a:t>er Unit)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582117"/>
              </p:ext>
            </p:extLst>
          </p:nvPr>
        </p:nvGraphicFramePr>
        <p:xfrm>
          <a:off x="1931831" y="1171976"/>
          <a:ext cx="7650051" cy="546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266"/>
                <a:gridCol w="2542266"/>
                <a:gridCol w="2565519"/>
              </a:tblGrid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( in </a:t>
                      </a:r>
                      <a:r>
                        <a:rPr lang="en-US" sz="1800" dirty="0" smtClean="0"/>
                        <a:t>₹)</a:t>
                      </a:r>
                      <a:endParaRPr lang="en-US" dirty="0"/>
                    </a:p>
                  </a:txBody>
                  <a:tcPr/>
                </a:tc>
              </a:tr>
              <a:tr h="471958">
                <a:tc>
                  <a:txBody>
                    <a:bodyPr/>
                    <a:lstStyle/>
                    <a:p>
                      <a:r>
                        <a:rPr lang="en-US" dirty="0" smtClean="0"/>
                        <a:t>Waste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Cooler </a:t>
                      </a:r>
                      <a:r>
                        <a:rPr lang="en-US" dirty="0" smtClean="0"/>
                        <a:t>padding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658883">
                <a:tc>
                  <a:txBody>
                    <a:bodyPr/>
                    <a:lstStyle/>
                    <a:p>
                      <a:r>
                        <a:rPr lang="en-US" dirty="0" smtClean="0"/>
                        <a:t>Waste Material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Oil </a:t>
                      </a:r>
                      <a:r>
                        <a:rPr lang="en-US" dirty="0" smtClean="0"/>
                        <a:t>Box </a:t>
                      </a:r>
                      <a:r>
                        <a:rPr lang="en-US" dirty="0" smtClean="0"/>
                        <a:t> and Cardboard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Labour</a:t>
                      </a:r>
                      <a:r>
                        <a:rPr lang="en-US" baseline="0" dirty="0" smtClean="0"/>
                        <a:t> charges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Wires  and screws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Coolio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GKR Plastic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Fan Blade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658883">
                <a:tc>
                  <a:txBody>
                    <a:bodyPr/>
                    <a:lstStyle/>
                    <a:p>
                      <a:r>
                        <a:rPr lang="en-US" dirty="0" smtClean="0"/>
                        <a:t>KitsGuru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r>
                        <a:rPr lang="en-US" baseline="0" dirty="0" smtClean="0"/>
                        <a:t> Water Pump (Submersible)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Generic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658883">
                <a:tc>
                  <a:txBody>
                    <a:bodyPr/>
                    <a:lstStyle/>
                    <a:p>
                      <a:r>
                        <a:rPr lang="en-US" dirty="0" smtClean="0"/>
                        <a:t>Generic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 Battery               (Rechargeable)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dirty="0" smtClean="0"/>
                        <a:t>Legal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65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67" y="105529"/>
            <a:ext cx="9817140" cy="107932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Financials </a:t>
            </a:r>
            <a:endParaRPr lang="en-US" sz="5400" cap="none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667161"/>
              </p:ext>
            </p:extLst>
          </p:nvPr>
        </p:nvGraphicFramePr>
        <p:xfrm>
          <a:off x="1333800" y="1532585"/>
          <a:ext cx="8842674" cy="4748757"/>
        </p:xfrm>
        <a:graphic>
          <a:graphicData uri="http://schemas.openxmlformats.org/drawingml/2006/table">
            <a:tbl>
              <a:tblPr firstRow="1" firstCol="1" bandRow="1"/>
              <a:tblGrid>
                <a:gridCol w="3030844"/>
                <a:gridCol w="2037791"/>
                <a:gridCol w="1862110"/>
                <a:gridCol w="1911929"/>
              </a:tblGrid>
              <a:tr h="19318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Mangal"/>
                        </a:rPr>
                        <a:t>                                                           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76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 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Year 1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(2018-2019)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Year 2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2019-2020)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Year 3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2020-2021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Revenue (Total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Sales)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75,00,000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1,50,00,000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2,25,00,000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Operating Expenses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3,50,000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7,00,000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10,50,000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Salaries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30,00,000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60,00,000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90,00,000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Marketing (Ads)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30,00,000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40,00,000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Production</a:t>
                      </a:r>
                      <a:r>
                        <a:rPr lang="en-IN" sz="1800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Unit - Rent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30,00,000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Legal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fees (Patents)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50,000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75,000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Motor</a:t>
                      </a:r>
                      <a:r>
                        <a:rPr lang="en-IN" sz="1800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(DC water pump + DC motor)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7,00,000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14,00,000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21,00,000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700" b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Wires,</a:t>
                      </a:r>
                      <a:r>
                        <a:rPr lang="en-IN" sz="1700" b="0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Screws, Blades, Battery</a:t>
                      </a:r>
                      <a:endParaRPr lang="en-IN" sz="1700" b="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3,25,000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6,50,000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9,75,000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Charging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 Booth (Set-up)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6,00,000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12,00,000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18,00,000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Total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Expenses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78,75,000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1,50,25,000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2,20,25,000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1">
                <a:tc>
                  <a:txBody>
                    <a:bodyPr/>
                    <a:lstStyle/>
                    <a:p>
                      <a:endParaRPr lang="en-IN" dirty="0">
                        <a:latin typeface="Raleway" panose="020B05030301010600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Raleway" panose="020B0503030101060003" pitchFamily="34" charset="0"/>
                        </a:rPr>
                        <a:t>(-3,75,000)</a:t>
                      </a:r>
                      <a:endParaRPr lang="en-IN" b="1" dirty="0">
                        <a:latin typeface="Raleway" panose="020B05030301010600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(-25,000)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Raleway" panose="020B0503030101060003" pitchFamily="34" charset="0"/>
                          <a:ea typeface="Calibri"/>
                          <a:cs typeface="Mangal"/>
                        </a:rPr>
                        <a:t>4,75,000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Raleway" panose="020B0503030101060003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63" y="980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solidFill>
                  <a:srgbClr val="FFFF00"/>
                </a:solidFill>
              </a:rPr>
              <a:t>Marketing Strategies</a:t>
            </a:r>
            <a:endParaRPr lang="en-US" sz="4800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99" y="1121610"/>
            <a:ext cx="7554780" cy="9518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Considering the fact that our target consumers primarily include the rural poor, we plan to:</a:t>
            </a:r>
          </a:p>
          <a:p>
            <a:pPr marL="0" indent="0">
              <a:buNone/>
            </a:pPr>
            <a:endParaRPr lang="en-US" sz="2600" b="1" dirty="0" smtClean="0"/>
          </a:p>
          <a:p>
            <a:r>
              <a:rPr lang="en-US" sz="2600" b="1" dirty="0"/>
              <a:t>D</a:t>
            </a:r>
            <a:r>
              <a:rPr lang="en-US" sz="2600" b="1" dirty="0" smtClean="0"/>
              <a:t>istribute pamphlets </a:t>
            </a:r>
            <a:r>
              <a:rPr lang="en-US" sz="2600" b="1" dirty="0" smtClean="0"/>
              <a:t>in 10  </a:t>
            </a:r>
            <a:r>
              <a:rPr lang="en-US" sz="2600" b="1" dirty="0" smtClean="0"/>
              <a:t>villages particularly </a:t>
            </a:r>
            <a:r>
              <a:rPr lang="en-US" sz="2600" b="1" dirty="0" smtClean="0"/>
              <a:t>in Uttar Pradesh, Punjab and Bihar.</a:t>
            </a:r>
          </a:p>
          <a:p>
            <a:r>
              <a:rPr lang="en-US" sz="2600" b="1" dirty="0"/>
              <a:t>Publish advertisements in local newspapers and radio</a:t>
            </a:r>
            <a:r>
              <a:rPr lang="en-US" sz="2600" b="1" dirty="0" smtClean="0"/>
              <a:t>.</a:t>
            </a:r>
            <a:endParaRPr lang="en-US" sz="2600" dirty="0" smtClean="0"/>
          </a:p>
          <a:p>
            <a:r>
              <a:rPr lang="en-US" sz="2600" b="1" dirty="0" smtClean="0"/>
              <a:t>Launch advertisements under the label of Ministry of Rural Development, India under the   </a:t>
            </a:r>
            <a:r>
              <a:rPr lang="en-US" sz="2600" b="1" dirty="0" smtClean="0"/>
              <a:t>“ </a:t>
            </a:r>
            <a:r>
              <a:rPr lang="en-US" sz="2600" b="1" dirty="0"/>
              <a:t>Pradhan Mantri Sahaj Bijli Har Ghar Yojana</a:t>
            </a:r>
            <a:r>
              <a:rPr lang="en-US" sz="2600" b="1" dirty="0" smtClean="0"/>
              <a:t>”</a:t>
            </a:r>
            <a:endParaRPr lang="en-US" sz="2600" b="1" dirty="0" smtClean="0"/>
          </a:p>
          <a:p>
            <a:r>
              <a:rPr lang="en-US" sz="2600" b="1" dirty="0" smtClean="0"/>
              <a:t>Launch an online marketing campaign and a PR campaign.</a:t>
            </a:r>
            <a:endParaRPr lang="en-US" sz="2600" b="1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34" y="4367291"/>
            <a:ext cx="2713149" cy="2324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46" y="3052681"/>
            <a:ext cx="2782951" cy="1992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8"/>
            <a:ext cx="2124348" cy="145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0" y="0"/>
            <a:ext cx="238125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383" y="1482117"/>
            <a:ext cx="2547200" cy="20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Impact on </a:t>
            </a:r>
            <a:r>
              <a:rPr lang="en-US" dirty="0" smtClean="0">
                <a:solidFill>
                  <a:srgbClr val="FFFF00"/>
                </a:solidFill>
              </a:rPr>
              <a:t>Environment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28" y="1973942"/>
            <a:ext cx="6226629" cy="371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4" y="1543892"/>
            <a:ext cx="3106058" cy="1739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5" y="3949432"/>
            <a:ext cx="2182975" cy="2550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2423" y="1973942"/>
            <a:ext cx="4963886" cy="349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183" y="3590832"/>
            <a:ext cx="2850245" cy="2876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672" y="1356317"/>
            <a:ext cx="4104711" cy="5143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183" y="1398428"/>
            <a:ext cx="2927076" cy="19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Problem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629" y="1466397"/>
            <a:ext cx="4339772" cy="2249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499" y="1338871"/>
            <a:ext cx="3961312" cy="237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638628" y="3961226"/>
            <a:ext cx="4339773" cy="2530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129" y="4034972"/>
            <a:ext cx="3895682" cy="245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573" y="2644095"/>
            <a:ext cx="2290762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Competitors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Bajaj Platini Coolest Torque PX 97 Personal Air C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7" y="2079035"/>
            <a:ext cx="2052127" cy="37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1062" y="1378039"/>
            <a:ext cx="188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Cost- </a:t>
            </a:r>
            <a:r>
              <a:rPr lang="en-US" sz="2400" dirty="0"/>
              <a:t>₹</a:t>
            </a:r>
            <a:r>
              <a:rPr lang="en-US" sz="2400" b="1" dirty="0" smtClean="0"/>
              <a:t>4500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679" y="2318903"/>
            <a:ext cx="3160086" cy="3883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56361" y="1523275"/>
            <a:ext cx="185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Cost- </a:t>
            </a:r>
            <a:r>
              <a:rPr lang="en-US" sz="2400" dirty="0"/>
              <a:t>₹</a:t>
            </a:r>
            <a:r>
              <a:rPr lang="en-US" sz="2400" b="1" dirty="0" smtClean="0"/>
              <a:t>4199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31" y="2839181"/>
            <a:ext cx="2141538" cy="3244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5860" y="1854558"/>
            <a:ext cx="18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Cost- </a:t>
            </a:r>
            <a:r>
              <a:rPr lang="en-US" sz="2400" dirty="0"/>
              <a:t>₹</a:t>
            </a:r>
            <a:r>
              <a:rPr lang="en-US" sz="2400" b="1" dirty="0" smtClean="0"/>
              <a:t>6950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1063" y="5995471"/>
            <a:ext cx="1596571" cy="37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Bajaj Coolers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86078" y="6143609"/>
            <a:ext cx="198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Crompton Coolers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765621" y="324433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Bajaj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39567" y="6179269"/>
            <a:ext cx="1611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Ken Star Cooler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Welfare of people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212" y="1326573"/>
            <a:ext cx="3962743" cy="2377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65" y="1244152"/>
            <a:ext cx="3280089" cy="246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24" r="-424" b="36803"/>
          <a:stretch/>
        </p:blipFill>
        <p:spPr>
          <a:xfrm>
            <a:off x="265140" y="3704219"/>
            <a:ext cx="6076950" cy="288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594" y="4119709"/>
            <a:ext cx="3510633" cy="21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42" y="1407682"/>
            <a:ext cx="10363200" cy="2430222"/>
          </a:xfrm>
        </p:spPr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It is time to join Team Cresta 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701" y="4494727"/>
            <a:ext cx="830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Thank You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>
                <a:solidFill>
                  <a:srgbClr val="FFFF00"/>
                </a:solidFill>
              </a:rPr>
              <a:t>The Problem</a:t>
            </a:r>
            <a:endParaRPr lang="en-US" sz="5400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1772"/>
            <a:ext cx="6763657" cy="51090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Indian villages face large </a:t>
            </a:r>
            <a:r>
              <a:rPr lang="en-US" sz="2600" b="1" dirty="0"/>
              <a:t>gap between </a:t>
            </a:r>
            <a:r>
              <a:rPr lang="en-US" sz="2600" b="1" dirty="0" smtClean="0"/>
              <a:t>electricity demand and supply.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2060"/>
                </a:solidFill>
              </a:rPr>
              <a:t>Only </a:t>
            </a:r>
            <a:r>
              <a:rPr lang="en-US" sz="2600" b="1" dirty="0" smtClean="0">
                <a:solidFill>
                  <a:srgbClr val="FF0000"/>
                </a:solidFill>
              </a:rPr>
              <a:t>1,417</a:t>
            </a:r>
            <a:r>
              <a:rPr lang="en-US" sz="2600" b="1" dirty="0" smtClean="0">
                <a:solidFill>
                  <a:srgbClr val="002060"/>
                </a:solidFill>
              </a:rPr>
              <a:t> (7.3%) o</a:t>
            </a:r>
            <a:r>
              <a:rPr lang="en-US" sz="2600" b="1" dirty="0" smtClean="0"/>
              <a:t>f the </a:t>
            </a:r>
            <a:r>
              <a:rPr lang="en-US" sz="2600" b="1" dirty="0" smtClean="0">
                <a:solidFill>
                  <a:srgbClr val="FF0000"/>
                </a:solidFill>
              </a:rPr>
              <a:t>18,452 </a:t>
            </a:r>
            <a:r>
              <a:rPr lang="en-US" sz="2600" b="1" dirty="0" smtClean="0"/>
              <a:t>villages have 100% electrical connectivity; </a:t>
            </a:r>
            <a:r>
              <a:rPr lang="en-US" sz="2600" b="1" dirty="0"/>
              <a:t> </a:t>
            </a:r>
            <a:r>
              <a:rPr lang="en-US" sz="2600" b="1" dirty="0">
                <a:solidFill>
                  <a:srgbClr val="FF0000"/>
                </a:solidFill>
              </a:rPr>
              <a:t>31 </a:t>
            </a:r>
            <a:r>
              <a:rPr lang="en-US" sz="2600" b="1" dirty="0" smtClean="0">
                <a:solidFill>
                  <a:srgbClr val="FF0000"/>
                </a:solidFill>
              </a:rPr>
              <a:t>million homes</a:t>
            </a:r>
            <a:r>
              <a:rPr lang="en-US" sz="2600" b="1" dirty="0" smtClean="0"/>
              <a:t> still without electricity.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Temperatures are nearing </a:t>
            </a:r>
            <a:r>
              <a:rPr lang="en-US" sz="2600" b="1" dirty="0" smtClean="0">
                <a:solidFill>
                  <a:srgbClr val="FF0000"/>
                </a:solidFill>
              </a:rPr>
              <a:t>50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0 </a:t>
            </a:r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  </a:t>
            </a:r>
            <a:r>
              <a:rPr lang="en-US" sz="2600" b="1" dirty="0" smtClean="0"/>
              <a:t>in some parts of the nation.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There is a need for a </a:t>
            </a:r>
            <a:r>
              <a:rPr lang="en-US" sz="2600" b="1" dirty="0" smtClean="0">
                <a:solidFill>
                  <a:srgbClr val="FF0000"/>
                </a:solidFill>
              </a:rPr>
              <a:t>cost effective </a:t>
            </a:r>
            <a:r>
              <a:rPr lang="en-US" sz="2600" b="1" dirty="0" smtClean="0"/>
              <a:t>cooling mechanism that can be used even in the absence of electricity supply.</a:t>
            </a:r>
          </a:p>
          <a:p>
            <a:pPr marL="118872" indent="0">
              <a:buNone/>
            </a:pPr>
            <a:endParaRPr lang="en-US" sz="26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7920509" y="1354857"/>
            <a:ext cx="3892227" cy="2269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9" y="3944661"/>
            <a:ext cx="3892226" cy="2456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114" y="5791200"/>
            <a:ext cx="64443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The Cresta Cooler is a perfect solution to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7827" y="260201"/>
            <a:ext cx="79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About the Product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8680" y="6226629"/>
            <a:ext cx="405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“Cresta Cooler”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3390887"/>
              </p:ext>
            </p:extLst>
          </p:nvPr>
        </p:nvGraphicFramePr>
        <p:xfrm>
          <a:off x="542958" y="1488105"/>
          <a:ext cx="6180200" cy="473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525" y="1488105"/>
            <a:ext cx="4206605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1974"/>
            <a:ext cx="10972800" cy="907143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 smtClean="0">
                <a:solidFill>
                  <a:srgbClr val="FFFF00"/>
                </a:solidFill>
              </a:rPr>
              <a:t>Waste Materials Used</a:t>
            </a:r>
            <a:endParaRPr lang="en-US" sz="4400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960" y="1257992"/>
            <a:ext cx="7387772" cy="56678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 Cresta Cooler is essentially a cooler that is made up of waste materials that include: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Plastic oil box (50 litre)  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Ice-cream sticks, Twigs, broom fibers, jute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Cardboard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8427" y="4754298"/>
            <a:ext cx="1579483" cy="144051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6" name="AutoShape 2" descr="Image result for twigs and icecream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8" name="AutoShape 4" descr="Image result for twigs and icecream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0" name="AutoShape 6" descr="Image result for twigs and icecream 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1" descr="s-l3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14" y="4013968"/>
            <a:ext cx="2220686" cy="2111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Up Arrow 15"/>
          <p:cNvSpPr/>
          <p:nvPr/>
        </p:nvSpPr>
        <p:spPr>
          <a:xfrm rot="5400000">
            <a:off x="8201902" y="4011473"/>
            <a:ext cx="653143" cy="9724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2" name="AutoShape 8" descr="Image result for coo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 descr="download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2" y="3414068"/>
            <a:ext cx="1828798" cy="172183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e82058ba-26b9-49b1-a745-58b38e3251c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87" y="4398490"/>
            <a:ext cx="2282598" cy="2282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9424" y="6334295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6057" y="6396335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3486" y="6396335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3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2524" y="3576080"/>
            <a:ext cx="1721833" cy="139138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765" y="1981652"/>
            <a:ext cx="2297400" cy="4064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2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83" y="6035433"/>
            <a:ext cx="2148114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Cooler box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3141" y="4743764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Switch </a:t>
            </a:r>
          </a:p>
          <a:p>
            <a:r>
              <a:rPr lang="en-US" b="1" dirty="0" smtClean="0"/>
              <a:t>For Pump 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237718" y="1614418"/>
            <a:ext cx="5118792" cy="5107199"/>
            <a:chOff x="1237718" y="1614418"/>
            <a:chExt cx="5118792" cy="5107199"/>
          </a:xfrm>
        </p:grpSpPr>
        <p:sp>
          <p:nvSpPr>
            <p:cNvPr id="12" name="Rectangle 11"/>
            <p:cNvSpPr/>
            <p:nvPr/>
          </p:nvSpPr>
          <p:spPr>
            <a:xfrm>
              <a:off x="1237718" y="1614418"/>
              <a:ext cx="5118792" cy="5107199"/>
            </a:xfrm>
            <a:prstGeom prst="rect">
              <a:avLst/>
            </a:prstGeom>
            <a:solidFill>
              <a:schemeClr val="accent1">
                <a:lumMod val="75000"/>
                <a:alpha val="4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00446" y="2694305"/>
              <a:ext cx="2993341" cy="27767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inus 13"/>
            <p:cNvSpPr/>
            <p:nvPr/>
          </p:nvSpPr>
          <p:spPr>
            <a:xfrm rot="8126683">
              <a:off x="1478906" y="3850452"/>
              <a:ext cx="4666039" cy="578485"/>
            </a:xfrm>
            <a:prstGeom prst="mathMin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31809" y="5090887"/>
              <a:ext cx="2019177" cy="413204"/>
            </a:xfrm>
            <a:custGeom>
              <a:avLst/>
              <a:gdLst>
                <a:gd name="connsiteX0" fmla="*/ 29028 w 1654628"/>
                <a:gd name="connsiteY0" fmla="*/ 14514 h 362857"/>
                <a:gd name="connsiteX1" fmla="*/ 1654628 w 1654628"/>
                <a:gd name="connsiteY1" fmla="*/ 0 h 362857"/>
                <a:gd name="connsiteX2" fmla="*/ 1524000 w 1654628"/>
                <a:gd name="connsiteY2" fmla="*/ 145143 h 362857"/>
                <a:gd name="connsiteX3" fmla="*/ 1320800 w 1654628"/>
                <a:gd name="connsiteY3" fmla="*/ 246743 h 362857"/>
                <a:gd name="connsiteX4" fmla="*/ 972457 w 1654628"/>
                <a:gd name="connsiteY4" fmla="*/ 362857 h 362857"/>
                <a:gd name="connsiteX5" fmla="*/ 478971 w 1654628"/>
                <a:gd name="connsiteY5" fmla="*/ 304800 h 362857"/>
                <a:gd name="connsiteX6" fmla="*/ 203200 w 1654628"/>
                <a:gd name="connsiteY6" fmla="*/ 203200 h 362857"/>
                <a:gd name="connsiteX7" fmla="*/ 0 w 1654628"/>
                <a:gd name="connsiteY7" fmla="*/ 58057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628" h="362857">
                  <a:moveTo>
                    <a:pt x="29028" y="14514"/>
                  </a:moveTo>
                  <a:lnTo>
                    <a:pt x="1654628" y="0"/>
                  </a:lnTo>
                  <a:lnTo>
                    <a:pt x="1524000" y="145143"/>
                  </a:lnTo>
                  <a:lnTo>
                    <a:pt x="1320800" y="246743"/>
                  </a:lnTo>
                  <a:lnTo>
                    <a:pt x="972457" y="362857"/>
                  </a:lnTo>
                  <a:lnTo>
                    <a:pt x="478971" y="304800"/>
                  </a:lnTo>
                  <a:lnTo>
                    <a:pt x="203200" y="203200"/>
                  </a:lnTo>
                  <a:lnTo>
                    <a:pt x="0" y="58057"/>
                  </a:lnTo>
                </a:path>
              </a:pathLst>
            </a:cu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15"/>
            <p:cNvSpPr/>
            <p:nvPr/>
          </p:nvSpPr>
          <p:spPr>
            <a:xfrm rot="2968527">
              <a:off x="1555147" y="3722301"/>
              <a:ext cx="4354145" cy="619923"/>
            </a:xfrm>
            <a:prstGeom prst="mathMin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rot="1038831">
              <a:off x="2938080" y="3454603"/>
              <a:ext cx="1850914" cy="1537117"/>
              <a:chOff x="8752114" y="3091544"/>
              <a:chExt cx="1516744" cy="1349828"/>
            </a:xfrm>
            <a:solidFill>
              <a:srgbClr val="FF0000"/>
            </a:solidFill>
          </p:grpSpPr>
          <p:sp>
            <p:nvSpPr>
              <p:cNvPr id="24" name="Isosceles Triangle 23"/>
              <p:cNvSpPr/>
              <p:nvPr/>
            </p:nvSpPr>
            <p:spPr>
              <a:xfrm rot="7758859">
                <a:off x="8853714" y="2989944"/>
                <a:ext cx="580571" cy="7837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4504546">
                <a:off x="9586686" y="3040742"/>
                <a:ext cx="580571" cy="7837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9173029" y="3657600"/>
                <a:ext cx="580571" cy="7837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186307" y="5108310"/>
              <a:ext cx="318818" cy="2479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48874" y="3145085"/>
              <a:ext cx="394189" cy="1943976"/>
            </a:xfrm>
            <a:custGeom>
              <a:avLst/>
              <a:gdLst>
                <a:gd name="connsiteX0" fmla="*/ 0 w 642654"/>
                <a:gd name="connsiteY0" fmla="*/ 0 h 1858613"/>
                <a:gd name="connsiteX1" fmla="*/ 29029 w 642654"/>
                <a:gd name="connsiteY1" fmla="*/ 290286 h 1858613"/>
                <a:gd name="connsiteX2" fmla="*/ 43543 w 642654"/>
                <a:gd name="connsiteY2" fmla="*/ 348343 h 1858613"/>
                <a:gd name="connsiteX3" fmla="*/ 72572 w 642654"/>
                <a:gd name="connsiteY3" fmla="*/ 508000 h 1858613"/>
                <a:gd name="connsiteX4" fmla="*/ 87086 w 642654"/>
                <a:gd name="connsiteY4" fmla="*/ 566057 h 1858613"/>
                <a:gd name="connsiteX5" fmla="*/ 101600 w 642654"/>
                <a:gd name="connsiteY5" fmla="*/ 653143 h 1858613"/>
                <a:gd name="connsiteX6" fmla="*/ 130629 w 642654"/>
                <a:gd name="connsiteY6" fmla="*/ 696686 h 1858613"/>
                <a:gd name="connsiteX7" fmla="*/ 188686 w 642654"/>
                <a:gd name="connsiteY7" fmla="*/ 812800 h 1858613"/>
                <a:gd name="connsiteX8" fmla="*/ 232229 w 642654"/>
                <a:gd name="connsiteY8" fmla="*/ 914400 h 1858613"/>
                <a:gd name="connsiteX9" fmla="*/ 275772 w 642654"/>
                <a:gd name="connsiteY9" fmla="*/ 1016000 h 1858613"/>
                <a:gd name="connsiteX10" fmla="*/ 290286 w 642654"/>
                <a:gd name="connsiteY10" fmla="*/ 1059543 h 1858613"/>
                <a:gd name="connsiteX11" fmla="*/ 377372 w 642654"/>
                <a:gd name="connsiteY11" fmla="*/ 1219200 h 1858613"/>
                <a:gd name="connsiteX12" fmla="*/ 435429 w 642654"/>
                <a:gd name="connsiteY12" fmla="*/ 1320800 h 1858613"/>
                <a:gd name="connsiteX13" fmla="*/ 493486 w 642654"/>
                <a:gd name="connsiteY13" fmla="*/ 1436914 h 1858613"/>
                <a:gd name="connsiteX14" fmla="*/ 522515 w 642654"/>
                <a:gd name="connsiteY14" fmla="*/ 1509486 h 1858613"/>
                <a:gd name="connsiteX15" fmla="*/ 551543 w 642654"/>
                <a:gd name="connsiteY15" fmla="*/ 1596572 h 1858613"/>
                <a:gd name="connsiteX16" fmla="*/ 566058 w 642654"/>
                <a:gd name="connsiteY16" fmla="*/ 1640114 h 1858613"/>
                <a:gd name="connsiteX17" fmla="*/ 609600 w 642654"/>
                <a:gd name="connsiteY17" fmla="*/ 1727200 h 1858613"/>
                <a:gd name="connsiteX18" fmla="*/ 638629 w 642654"/>
                <a:gd name="connsiteY18" fmla="*/ 1814286 h 1858613"/>
                <a:gd name="connsiteX19" fmla="*/ 595086 w 642654"/>
                <a:gd name="connsiteY19" fmla="*/ 1843314 h 1858613"/>
                <a:gd name="connsiteX20" fmla="*/ 638629 w 642654"/>
                <a:gd name="connsiteY20" fmla="*/ 1828800 h 1858613"/>
                <a:gd name="connsiteX21" fmla="*/ 638629 w 642654"/>
                <a:gd name="connsiteY21" fmla="*/ 1814286 h 185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2654" h="1858613">
                  <a:moveTo>
                    <a:pt x="0" y="0"/>
                  </a:moveTo>
                  <a:cubicBezTo>
                    <a:pt x="4645" y="51093"/>
                    <a:pt x="19958" y="231321"/>
                    <a:pt x="29029" y="290286"/>
                  </a:cubicBezTo>
                  <a:cubicBezTo>
                    <a:pt x="32062" y="310002"/>
                    <a:pt x="40264" y="328667"/>
                    <a:pt x="43543" y="348343"/>
                  </a:cubicBezTo>
                  <a:cubicBezTo>
                    <a:pt x="86776" y="607736"/>
                    <a:pt x="35204" y="377209"/>
                    <a:pt x="72572" y="508000"/>
                  </a:cubicBezTo>
                  <a:cubicBezTo>
                    <a:pt x="78052" y="527180"/>
                    <a:pt x="83174" y="546496"/>
                    <a:pt x="87086" y="566057"/>
                  </a:cubicBezTo>
                  <a:cubicBezTo>
                    <a:pt x="92857" y="594915"/>
                    <a:pt x="92294" y="625224"/>
                    <a:pt x="101600" y="653143"/>
                  </a:cubicBezTo>
                  <a:cubicBezTo>
                    <a:pt x="107116" y="669692"/>
                    <a:pt x="120953" y="682172"/>
                    <a:pt x="130629" y="696686"/>
                  </a:cubicBezTo>
                  <a:cubicBezTo>
                    <a:pt x="175749" y="832050"/>
                    <a:pt x="97286" y="607149"/>
                    <a:pt x="188686" y="812800"/>
                  </a:cubicBezTo>
                  <a:cubicBezTo>
                    <a:pt x="251170" y="953388"/>
                    <a:pt x="153886" y="796887"/>
                    <a:pt x="232229" y="914400"/>
                  </a:cubicBezTo>
                  <a:cubicBezTo>
                    <a:pt x="266267" y="1016516"/>
                    <a:pt x="221966" y="890453"/>
                    <a:pt x="275772" y="1016000"/>
                  </a:cubicBezTo>
                  <a:cubicBezTo>
                    <a:pt x="281799" y="1030062"/>
                    <a:pt x="283955" y="1045615"/>
                    <a:pt x="290286" y="1059543"/>
                  </a:cubicBezTo>
                  <a:cubicBezTo>
                    <a:pt x="399965" y="1300838"/>
                    <a:pt x="306674" y="1095479"/>
                    <a:pt x="377372" y="1219200"/>
                  </a:cubicBezTo>
                  <a:cubicBezTo>
                    <a:pt x="451032" y="1348105"/>
                    <a:pt x="364704" y="1214714"/>
                    <a:pt x="435429" y="1320800"/>
                  </a:cubicBezTo>
                  <a:cubicBezTo>
                    <a:pt x="465520" y="1441165"/>
                    <a:pt x="426199" y="1315799"/>
                    <a:pt x="493486" y="1436914"/>
                  </a:cubicBezTo>
                  <a:cubicBezTo>
                    <a:pt x="506139" y="1459689"/>
                    <a:pt x="513611" y="1485000"/>
                    <a:pt x="522515" y="1509486"/>
                  </a:cubicBezTo>
                  <a:cubicBezTo>
                    <a:pt x="532972" y="1538243"/>
                    <a:pt x="541867" y="1567543"/>
                    <a:pt x="551543" y="1596572"/>
                  </a:cubicBezTo>
                  <a:lnTo>
                    <a:pt x="566058" y="1640114"/>
                  </a:lnTo>
                  <a:cubicBezTo>
                    <a:pt x="618997" y="1798927"/>
                    <a:pt x="534564" y="1558368"/>
                    <a:pt x="609600" y="1727200"/>
                  </a:cubicBezTo>
                  <a:cubicBezTo>
                    <a:pt x="622027" y="1755162"/>
                    <a:pt x="638629" y="1814286"/>
                    <a:pt x="638629" y="1814286"/>
                  </a:cubicBezTo>
                  <a:cubicBezTo>
                    <a:pt x="624115" y="1823962"/>
                    <a:pt x="595086" y="1825870"/>
                    <a:pt x="595086" y="1843314"/>
                  </a:cubicBezTo>
                  <a:cubicBezTo>
                    <a:pt x="595086" y="1858613"/>
                    <a:pt x="625899" y="1837286"/>
                    <a:pt x="638629" y="1828800"/>
                  </a:cubicBezTo>
                  <a:cubicBezTo>
                    <a:pt x="642654" y="1826116"/>
                    <a:pt x="638629" y="1819124"/>
                    <a:pt x="638629" y="1814286"/>
                  </a:cubicBezTo>
                </a:path>
              </a:pathLst>
            </a:cu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3948875" y="1614418"/>
              <a:ext cx="165657" cy="149535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 rot="5400000">
              <a:off x="1515257" y="4878053"/>
              <a:ext cx="595014" cy="460514"/>
            </a:xfrm>
            <a:prstGeom prst="actionButtonBackPrevio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735125" y="3990453"/>
              <a:ext cx="213751" cy="2448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ack or Previous 22">
              <a:hlinkClick r:id="" action="ppaction://hlinkshowjump?jump=previousslide" highlightClick="1"/>
            </p:cNvPr>
            <p:cNvSpPr/>
            <p:nvPr/>
          </p:nvSpPr>
          <p:spPr>
            <a:xfrm rot="5400000">
              <a:off x="1507329" y="3630508"/>
              <a:ext cx="595014" cy="460514"/>
            </a:xfrm>
            <a:prstGeom prst="actionButtonBackPrevio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70498" y="5354227"/>
              <a:ext cx="1946638" cy="359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DC  Water Pump 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0851" y="3544354"/>
              <a:ext cx="1406174" cy="830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b="1" dirty="0" smtClean="0"/>
                <a:t>Fan connected to DC motor  </a:t>
              </a:r>
              <a:endParaRPr lang="en-US" sz="17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0208" y="1750043"/>
              <a:ext cx="1753119" cy="89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Water distribution tube </a:t>
              </a:r>
              <a:endParaRPr lang="en-US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19848" y="2434613"/>
            <a:ext cx="1426120" cy="89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Thick cardboard support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69106" y="3578712"/>
            <a:ext cx="1447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Switch </a:t>
            </a:r>
          </a:p>
          <a:p>
            <a:r>
              <a:rPr lang="en-US" b="1" dirty="0"/>
              <a:t>For </a:t>
            </a:r>
            <a:r>
              <a:rPr lang="en-US" b="1" dirty="0" smtClean="0"/>
              <a:t>Motor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04664" y="347535"/>
            <a:ext cx="664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Cresta Cooler overview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06050" y="1263395"/>
            <a:ext cx="167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Front View  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6454091" y="1224663"/>
            <a:ext cx="5127180" cy="5582303"/>
            <a:chOff x="6623837" y="1132776"/>
            <a:chExt cx="5127180" cy="55823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3837" y="1593995"/>
              <a:ext cx="5127180" cy="512108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462784" y="1132776"/>
              <a:ext cx="16275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Rear  View </a:t>
              </a:r>
              <a:endParaRPr lang="en-US" sz="2400" b="1" dirty="0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4433" t="4947" r="4504" b="5213"/>
          <a:stretch/>
        </p:blipFill>
        <p:spPr>
          <a:xfrm>
            <a:off x="7275983" y="2395541"/>
            <a:ext cx="3389865" cy="354495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8553792" y="6108518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Cooler pad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84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764405"/>
            <a:ext cx="10650829" cy="350305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DETAILS OF THE PRODUCT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solidFill>
                  <a:srgbClr val="FFFF00"/>
                </a:solidFill>
              </a:rPr>
              <a:t>The Body of the Cooler</a:t>
            </a:r>
            <a:endParaRPr lang="en-US" sz="4800" b="1" cap="none" dirty="0">
              <a:solidFill>
                <a:srgbClr val="FFFF00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592306"/>
              </p:ext>
            </p:extLst>
          </p:nvPr>
        </p:nvGraphicFramePr>
        <p:xfrm>
          <a:off x="261257" y="1190171"/>
          <a:ext cx="11263086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"/>
          <a:stretch/>
        </p:blipFill>
        <p:spPr>
          <a:xfrm rot="5400000">
            <a:off x="462992" y="3627253"/>
            <a:ext cx="2788449" cy="2424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7331" y="6355557"/>
            <a:ext cx="179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Box body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99184" y="6413251"/>
            <a:ext cx="141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Front Side 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32729" y="3277477"/>
            <a:ext cx="2891614" cy="2956412"/>
            <a:chOff x="8352038" y="3631736"/>
            <a:chExt cx="2231265" cy="25658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4"/>
            <a:stretch/>
          </p:blipFill>
          <p:spPr>
            <a:xfrm rot="5400000">
              <a:off x="8184738" y="3799036"/>
              <a:ext cx="2565866" cy="22312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1"/>
            <a:stretch/>
          </p:blipFill>
          <p:spPr>
            <a:xfrm rot="961660">
              <a:off x="8732695" y="4244382"/>
              <a:ext cx="1219431" cy="144971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395046" y="6385368"/>
            <a:ext cx="150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Rear Side 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58444" y="3352618"/>
            <a:ext cx="3300810" cy="2931885"/>
            <a:chOff x="4050596" y="3302004"/>
            <a:chExt cx="3300810" cy="2931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r="17969"/>
            <a:stretch/>
          </p:blipFill>
          <p:spPr>
            <a:xfrm>
              <a:off x="4050596" y="3302004"/>
              <a:ext cx="3300810" cy="29318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0436">
              <a:off x="4773782" y="3768945"/>
              <a:ext cx="2158890" cy="209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3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solidFill>
                  <a:srgbClr val="FFFF00"/>
                </a:solidFill>
              </a:rPr>
              <a:t>Cooler Padding</a:t>
            </a:r>
            <a:endParaRPr lang="en-US" sz="5400" b="1" cap="none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2229" y="4277955"/>
            <a:ext cx="2264058" cy="240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1837" y="5704092"/>
            <a:ext cx="695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The frame is made using ice-cream sticks and twigs filled with broom fiber/ jute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" y="2621456"/>
            <a:ext cx="2367596" cy="1637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3578" y="5012451"/>
            <a:ext cx="150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Broom fiber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799" y="2172186"/>
            <a:ext cx="2394819" cy="24803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33781" y="5077091"/>
            <a:ext cx="226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Frame for Cooler Pad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1562" y="3843781"/>
            <a:ext cx="126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Rear View</a:t>
            </a:r>
          </a:p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 rot="5400000">
            <a:off x="8221233" y="3244750"/>
            <a:ext cx="406400" cy="885372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4239479" y="3316510"/>
            <a:ext cx="653143" cy="682171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91248" y="1270876"/>
            <a:ext cx="2275039" cy="2572905"/>
            <a:chOff x="9191248" y="1270876"/>
            <a:chExt cx="2387790" cy="25538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248" y="1270876"/>
              <a:ext cx="2387790" cy="2553897"/>
            </a:xfrm>
            <a:prstGeom prst="rect">
              <a:avLst/>
            </a:prstGeom>
            <a:ln w="25400">
              <a:solidFill>
                <a:srgbClr val="00000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9771" y="1499839"/>
              <a:ext cx="1610744" cy="209597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1795" y="2587458"/>
            <a:ext cx="2367595" cy="1705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389344" y="5012451"/>
            <a:ext cx="150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Jute fiber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5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4750</TotalTime>
  <Words>740</Words>
  <Application>Microsoft Office PowerPoint</Application>
  <PresentationFormat>Widescreen</PresentationFormat>
  <Paragraphs>191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Corbel</vt:lpstr>
      <vt:lpstr>Mangal</vt:lpstr>
      <vt:lpstr>Raleway</vt:lpstr>
      <vt:lpstr>Times New Roman</vt:lpstr>
      <vt:lpstr>Wingdings</vt:lpstr>
      <vt:lpstr>Wingdings 2</vt:lpstr>
      <vt:lpstr>Wingdings 3</vt:lpstr>
      <vt:lpstr>Module</vt:lpstr>
      <vt:lpstr> Cresta Cooler Its time to be a ruler, install the Cresta Cooler      </vt:lpstr>
      <vt:lpstr>The Problem</vt:lpstr>
      <vt:lpstr>The Problem</vt:lpstr>
      <vt:lpstr>PowerPoint Presentation</vt:lpstr>
      <vt:lpstr>Waste Materials Used</vt:lpstr>
      <vt:lpstr>PowerPoint Presentation</vt:lpstr>
      <vt:lpstr>DETAILS OF THE PRODUCT</vt:lpstr>
      <vt:lpstr>The Body of the Cooler</vt:lpstr>
      <vt:lpstr>Cooler Padding</vt:lpstr>
      <vt:lpstr>The Fan </vt:lpstr>
      <vt:lpstr>Functioning of The Cooler</vt:lpstr>
      <vt:lpstr>How it provides Cooling?</vt:lpstr>
      <vt:lpstr> Battery Recharging </vt:lpstr>
      <vt:lpstr>Recharging Booth</vt:lpstr>
      <vt:lpstr>Conversion of Waste </vt:lpstr>
      <vt:lpstr>Pricing (Per Unit)</vt:lpstr>
      <vt:lpstr>Financials </vt:lpstr>
      <vt:lpstr>Marketing Strategies</vt:lpstr>
      <vt:lpstr>Impact on Environment</vt:lpstr>
      <vt:lpstr>Competitors</vt:lpstr>
      <vt:lpstr>Welfare of people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Muddy Brown</dc:creator>
  <cp:lastModifiedBy>avik</cp:lastModifiedBy>
  <cp:revision>160</cp:revision>
  <dcterms:created xsi:type="dcterms:W3CDTF">2018-05-04T15:19:45Z</dcterms:created>
  <dcterms:modified xsi:type="dcterms:W3CDTF">2018-08-16T15:10:18Z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1209727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